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56" r:id="rId5"/>
    <p:sldId id="272" r:id="rId6"/>
    <p:sldId id="273" r:id="rId7"/>
    <p:sldId id="291" r:id="rId8"/>
    <p:sldId id="292" r:id="rId9"/>
    <p:sldId id="293" r:id="rId10"/>
    <p:sldId id="288" r:id="rId11"/>
    <p:sldId id="290"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58" r:id="rId26"/>
    <p:sldId id="257" r:id="rId27"/>
    <p:sldId id="259" r:id="rId28"/>
    <p:sldId id="264" r:id="rId29"/>
    <p:sldId id="265" r:id="rId30"/>
    <p:sldId id="263" r:id="rId31"/>
    <p:sldId id="261" r:id="rId32"/>
    <p:sldId id="267" r:id="rId33"/>
    <p:sldId id="296" r:id="rId34"/>
    <p:sldId id="271" r:id="rId35"/>
    <p:sldId id="297" r:id="rId36"/>
    <p:sldId id="269" r:id="rId37"/>
    <p:sldId id="262" r:id="rId38"/>
    <p:sldId id="287" r:id="rId39"/>
    <p:sldId id="289" r:id="rId40"/>
    <p:sldId id="294" r:id="rId41"/>
    <p:sldId id="295" r:id="rId4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73CBA3-88F5-484D-9133-90E277F29529}" v="76" dt="2023-09-25T21:59:53.74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8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rkcontact | Info" userId="f1d39d70-b2c3-40ca-b78e-e022a5af1892" providerId="ADAL" clId="{EF0757CD-7CC2-4C8E-A503-10B9E1BA179F}"/>
    <pc:docChg chg="addSld delSld modSld">
      <pc:chgData name="Werkcontact | Info" userId="f1d39d70-b2c3-40ca-b78e-e022a5af1892" providerId="ADAL" clId="{EF0757CD-7CC2-4C8E-A503-10B9E1BA179F}" dt="2023-09-26T08:13:00.819" v="17" actId="20577"/>
      <pc:docMkLst>
        <pc:docMk/>
      </pc:docMkLst>
      <pc:sldChg chg="del">
        <pc:chgData name="Werkcontact | Info" userId="f1d39d70-b2c3-40ca-b78e-e022a5af1892" providerId="ADAL" clId="{EF0757CD-7CC2-4C8E-A503-10B9E1BA179F}" dt="2023-09-26T08:12:12.352" v="0" actId="47"/>
        <pc:sldMkLst>
          <pc:docMk/>
          <pc:sldMk cId="715643168" sldId="266"/>
        </pc:sldMkLst>
      </pc:sldChg>
      <pc:sldChg chg="del">
        <pc:chgData name="Werkcontact | Info" userId="f1d39d70-b2c3-40ca-b78e-e022a5af1892" providerId="ADAL" clId="{EF0757CD-7CC2-4C8E-A503-10B9E1BA179F}" dt="2023-09-26T08:12:53.858" v="9" actId="2696"/>
        <pc:sldMkLst>
          <pc:docMk/>
          <pc:sldMk cId="3122180306" sldId="270"/>
        </pc:sldMkLst>
      </pc:sldChg>
      <pc:sldChg chg="modSp new mod">
        <pc:chgData name="Werkcontact | Info" userId="f1d39d70-b2c3-40ca-b78e-e022a5af1892" providerId="ADAL" clId="{EF0757CD-7CC2-4C8E-A503-10B9E1BA179F}" dt="2023-09-26T08:12:32.393" v="8" actId="20577"/>
        <pc:sldMkLst>
          <pc:docMk/>
          <pc:sldMk cId="2990996700" sldId="296"/>
        </pc:sldMkLst>
        <pc:spChg chg="mod">
          <ac:chgData name="Werkcontact | Info" userId="f1d39d70-b2c3-40ca-b78e-e022a5af1892" providerId="ADAL" clId="{EF0757CD-7CC2-4C8E-A503-10B9E1BA179F}" dt="2023-09-26T08:12:32.393" v="8" actId="20577"/>
          <ac:spMkLst>
            <pc:docMk/>
            <pc:sldMk cId="2990996700" sldId="296"/>
            <ac:spMk id="2" creationId="{75368F12-AFE0-3508-4EB5-46B4873DBE4A}"/>
          </ac:spMkLst>
        </pc:spChg>
      </pc:sldChg>
      <pc:sldChg chg="modSp new mod">
        <pc:chgData name="Werkcontact | Info" userId="f1d39d70-b2c3-40ca-b78e-e022a5af1892" providerId="ADAL" clId="{EF0757CD-7CC2-4C8E-A503-10B9E1BA179F}" dt="2023-09-26T08:13:00.819" v="17" actId="20577"/>
        <pc:sldMkLst>
          <pc:docMk/>
          <pc:sldMk cId="1982677059" sldId="297"/>
        </pc:sldMkLst>
        <pc:spChg chg="mod">
          <ac:chgData name="Werkcontact | Info" userId="f1d39d70-b2c3-40ca-b78e-e022a5af1892" providerId="ADAL" clId="{EF0757CD-7CC2-4C8E-A503-10B9E1BA179F}" dt="2023-09-26T08:13:00.819" v="17" actId="20577"/>
          <ac:spMkLst>
            <pc:docMk/>
            <pc:sldMk cId="1982677059" sldId="297"/>
            <ac:spMk id="2" creationId="{E5AC1413-10A0-93B8-65D7-CD2E3FEF587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99421E5-77BD-14E9-018A-C67F9C04C3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nl-NL"/>
              <a:t>Fae toeleiding naar plaatsing </a:t>
            </a:r>
          </a:p>
        </p:txBody>
      </p:sp>
      <p:sp>
        <p:nvSpPr>
          <p:cNvPr id="3" name="Tijdelijke aanduiding voor datum 2">
            <a:extLst>
              <a:ext uri="{FF2B5EF4-FFF2-40B4-BE49-F238E27FC236}">
                <a16:creationId xmlns:a16="http://schemas.microsoft.com/office/drawing/2014/main" id="{FD3AD38E-14A6-CEA8-5113-26E538D6B3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07903A-7FC4-4286-8248-4122FE750B80}" type="datetimeFigureOut">
              <a:rPr lang="nl-NL" smtClean="0"/>
              <a:t>26-9-2023</a:t>
            </a:fld>
            <a:endParaRPr lang="nl-NL"/>
          </a:p>
        </p:txBody>
      </p:sp>
      <p:sp>
        <p:nvSpPr>
          <p:cNvPr id="4" name="Tijdelijke aanduiding voor voettekst 3">
            <a:extLst>
              <a:ext uri="{FF2B5EF4-FFF2-40B4-BE49-F238E27FC236}">
                <a16:creationId xmlns:a16="http://schemas.microsoft.com/office/drawing/2014/main" id="{19EB259D-A4D9-A002-3E68-E6788A957D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0D1F3AF6-7CE6-57C5-461E-BD83349C945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065ABC0-3833-4E81-8176-18639B0D3807}" type="slidenum">
              <a:rPr lang="nl-NL" smtClean="0"/>
              <a:t>‹nr.›</a:t>
            </a:fld>
            <a:endParaRPr lang="nl-NL"/>
          </a:p>
        </p:txBody>
      </p:sp>
    </p:spTree>
    <p:extLst>
      <p:ext uri="{BB962C8B-B14F-4D97-AF65-F5344CB8AC3E}">
        <p14:creationId xmlns:p14="http://schemas.microsoft.com/office/powerpoint/2010/main" val="427849246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nl-NL"/>
              <a:t>Fae toeleiding naar plaatsing </a:t>
            </a:r>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9BC53-6224-467D-9B77-38036C2BA223}" type="datetimeFigureOut">
              <a:rPr lang="nl-NL" smtClean="0"/>
              <a:t>26-9-2023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8B9123-4DFD-4899-81FE-E7E3E728E2BA}" type="slidenum">
              <a:rPr lang="nl-NL" smtClean="0"/>
              <a:t>‹nr.›</a:t>
            </a:fld>
            <a:endParaRPr lang="nl-NL"/>
          </a:p>
        </p:txBody>
      </p:sp>
    </p:spTree>
    <p:extLst>
      <p:ext uri="{BB962C8B-B14F-4D97-AF65-F5344CB8AC3E}">
        <p14:creationId xmlns:p14="http://schemas.microsoft.com/office/powerpoint/2010/main" val="119915912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D4519-2DA3-849D-39F4-C785FDAC502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F618A27-3DF0-588A-6E8A-6C5962E0C7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42FCC94-ED12-E240-11F5-223759DCD85F}"/>
              </a:ext>
            </a:extLst>
          </p:cNvPr>
          <p:cNvSpPr>
            <a:spLocks noGrp="1"/>
          </p:cNvSpPr>
          <p:nvPr>
            <p:ph type="dt" sz="half" idx="10"/>
          </p:nvPr>
        </p:nvSpPr>
        <p:spPr/>
        <p:txBody>
          <a:bodyPr/>
          <a:lstStyle/>
          <a:p>
            <a:fld id="{0D9925E3-3D7E-41E9-A056-B1853990FE56}" type="datetime1">
              <a:rPr lang="nl-NL" smtClean="0"/>
              <a:t>26-9-2023</a:t>
            </a:fld>
            <a:endParaRPr lang="nl-NL"/>
          </a:p>
        </p:txBody>
      </p:sp>
      <p:sp>
        <p:nvSpPr>
          <p:cNvPr id="5" name="Tijdelijke aanduiding voor voettekst 4">
            <a:extLst>
              <a:ext uri="{FF2B5EF4-FFF2-40B4-BE49-F238E27FC236}">
                <a16:creationId xmlns:a16="http://schemas.microsoft.com/office/drawing/2014/main" id="{63059E2A-70EB-DFCF-DB7B-B5CB4BB27A1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2F5098-2EF9-8DF1-A596-BE45C30F0A7E}"/>
              </a:ext>
            </a:extLst>
          </p:cNvPr>
          <p:cNvSpPr>
            <a:spLocks noGrp="1"/>
          </p:cNvSpPr>
          <p:nvPr>
            <p:ph type="sldNum" sz="quarter" idx="12"/>
          </p:nvPr>
        </p:nvSpPr>
        <p:spPr/>
        <p:txBody>
          <a:bodyPr/>
          <a:lstStyle/>
          <a:p>
            <a:fld id="{8C7C033C-40F1-4A10-B976-2CA4045C7D90}" type="slidenum">
              <a:rPr lang="nl-NL" smtClean="0"/>
              <a:t>‹nr.›</a:t>
            </a:fld>
            <a:endParaRPr lang="nl-NL"/>
          </a:p>
        </p:txBody>
      </p:sp>
    </p:spTree>
    <p:extLst>
      <p:ext uri="{BB962C8B-B14F-4D97-AF65-F5344CB8AC3E}">
        <p14:creationId xmlns:p14="http://schemas.microsoft.com/office/powerpoint/2010/main" val="969124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B0B91-BA83-CC20-A409-22975AD7A06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1FCC02CA-C44A-A440-D6AD-086ABB9F768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4233C93-03AE-BD77-D84B-41F4D7C60B3C}"/>
              </a:ext>
            </a:extLst>
          </p:cNvPr>
          <p:cNvSpPr>
            <a:spLocks noGrp="1"/>
          </p:cNvSpPr>
          <p:nvPr>
            <p:ph type="dt" sz="half" idx="10"/>
          </p:nvPr>
        </p:nvSpPr>
        <p:spPr/>
        <p:txBody>
          <a:bodyPr/>
          <a:lstStyle/>
          <a:p>
            <a:fld id="{83372A9A-0448-475C-923E-7DB3AF98EF5D}" type="datetime1">
              <a:rPr lang="nl-NL" smtClean="0"/>
              <a:t>26-9-2023</a:t>
            </a:fld>
            <a:endParaRPr lang="nl-NL"/>
          </a:p>
        </p:txBody>
      </p:sp>
      <p:sp>
        <p:nvSpPr>
          <p:cNvPr id="5" name="Tijdelijke aanduiding voor voettekst 4">
            <a:extLst>
              <a:ext uri="{FF2B5EF4-FFF2-40B4-BE49-F238E27FC236}">
                <a16:creationId xmlns:a16="http://schemas.microsoft.com/office/drawing/2014/main" id="{9D87AC51-A31E-BA1C-0555-FEA2C340738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17B1672-0AD8-A289-ED81-94A06B2E17FF}"/>
              </a:ext>
            </a:extLst>
          </p:cNvPr>
          <p:cNvSpPr>
            <a:spLocks noGrp="1"/>
          </p:cNvSpPr>
          <p:nvPr>
            <p:ph type="sldNum" sz="quarter" idx="12"/>
          </p:nvPr>
        </p:nvSpPr>
        <p:spPr/>
        <p:txBody>
          <a:bodyPr/>
          <a:lstStyle/>
          <a:p>
            <a:fld id="{8C7C033C-40F1-4A10-B976-2CA4045C7D90}" type="slidenum">
              <a:rPr lang="nl-NL" smtClean="0"/>
              <a:t>‹nr.›</a:t>
            </a:fld>
            <a:endParaRPr lang="nl-NL"/>
          </a:p>
        </p:txBody>
      </p:sp>
    </p:spTree>
    <p:extLst>
      <p:ext uri="{BB962C8B-B14F-4D97-AF65-F5344CB8AC3E}">
        <p14:creationId xmlns:p14="http://schemas.microsoft.com/office/powerpoint/2010/main" val="3112783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5CF5F14-FE57-283D-DCC1-86F289AE322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44294FA-45B4-2672-A6BC-683CE544464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C72E98-1F78-0CB2-2E0F-4E65FDB5111B}"/>
              </a:ext>
            </a:extLst>
          </p:cNvPr>
          <p:cNvSpPr>
            <a:spLocks noGrp="1"/>
          </p:cNvSpPr>
          <p:nvPr>
            <p:ph type="dt" sz="half" idx="10"/>
          </p:nvPr>
        </p:nvSpPr>
        <p:spPr/>
        <p:txBody>
          <a:bodyPr/>
          <a:lstStyle/>
          <a:p>
            <a:fld id="{937D6B5B-AFAE-4B0B-82AC-C394D1BA29DA}" type="datetime1">
              <a:rPr lang="nl-NL" smtClean="0"/>
              <a:t>26-9-2023</a:t>
            </a:fld>
            <a:endParaRPr lang="nl-NL"/>
          </a:p>
        </p:txBody>
      </p:sp>
      <p:sp>
        <p:nvSpPr>
          <p:cNvPr id="5" name="Tijdelijke aanduiding voor voettekst 4">
            <a:extLst>
              <a:ext uri="{FF2B5EF4-FFF2-40B4-BE49-F238E27FC236}">
                <a16:creationId xmlns:a16="http://schemas.microsoft.com/office/drawing/2014/main" id="{09B1BCA0-56F3-5910-7E84-711C4A5AB10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9A97F2C-D551-8728-6140-053DB8D3BBC9}"/>
              </a:ext>
            </a:extLst>
          </p:cNvPr>
          <p:cNvSpPr>
            <a:spLocks noGrp="1"/>
          </p:cNvSpPr>
          <p:nvPr>
            <p:ph type="sldNum" sz="quarter" idx="12"/>
          </p:nvPr>
        </p:nvSpPr>
        <p:spPr/>
        <p:txBody>
          <a:bodyPr/>
          <a:lstStyle/>
          <a:p>
            <a:fld id="{8C7C033C-40F1-4A10-B976-2CA4045C7D90}" type="slidenum">
              <a:rPr lang="nl-NL" smtClean="0"/>
              <a:t>‹nr.›</a:t>
            </a:fld>
            <a:endParaRPr lang="nl-NL"/>
          </a:p>
        </p:txBody>
      </p:sp>
    </p:spTree>
    <p:extLst>
      <p:ext uri="{BB962C8B-B14F-4D97-AF65-F5344CB8AC3E}">
        <p14:creationId xmlns:p14="http://schemas.microsoft.com/office/powerpoint/2010/main" val="2917230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465EB-ECE7-1A94-E924-B42FAA459A5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BD93C1CD-DAE2-087C-6CA7-8C5756A4FEA3}"/>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93FB17B-AC68-8DEE-90C7-2F59FCAA2B3D}"/>
              </a:ext>
            </a:extLst>
          </p:cNvPr>
          <p:cNvSpPr>
            <a:spLocks noGrp="1"/>
          </p:cNvSpPr>
          <p:nvPr>
            <p:ph type="dt" sz="half" idx="10"/>
          </p:nvPr>
        </p:nvSpPr>
        <p:spPr/>
        <p:txBody>
          <a:bodyPr/>
          <a:lstStyle/>
          <a:p>
            <a:fld id="{4D978AB9-983E-4732-BD60-B42148C2C787}" type="datetime1">
              <a:rPr lang="nl-NL" smtClean="0"/>
              <a:t>26-9-2023</a:t>
            </a:fld>
            <a:endParaRPr lang="nl-NL"/>
          </a:p>
        </p:txBody>
      </p:sp>
      <p:sp>
        <p:nvSpPr>
          <p:cNvPr id="5" name="Tijdelijke aanduiding voor voettekst 4">
            <a:extLst>
              <a:ext uri="{FF2B5EF4-FFF2-40B4-BE49-F238E27FC236}">
                <a16:creationId xmlns:a16="http://schemas.microsoft.com/office/drawing/2014/main" id="{97DDE87A-E70C-C9D6-6046-BDBD669B6A4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564DC4-5C8D-6711-0827-0FECAF71D9CC}"/>
              </a:ext>
            </a:extLst>
          </p:cNvPr>
          <p:cNvSpPr>
            <a:spLocks noGrp="1"/>
          </p:cNvSpPr>
          <p:nvPr>
            <p:ph type="sldNum" sz="quarter" idx="12"/>
          </p:nvPr>
        </p:nvSpPr>
        <p:spPr/>
        <p:txBody>
          <a:bodyPr/>
          <a:lstStyle/>
          <a:p>
            <a:fld id="{8C7C033C-40F1-4A10-B976-2CA4045C7D90}" type="slidenum">
              <a:rPr lang="nl-NL" smtClean="0"/>
              <a:t>‹nr.›</a:t>
            </a:fld>
            <a:endParaRPr lang="nl-NL"/>
          </a:p>
        </p:txBody>
      </p:sp>
    </p:spTree>
    <p:extLst>
      <p:ext uri="{BB962C8B-B14F-4D97-AF65-F5344CB8AC3E}">
        <p14:creationId xmlns:p14="http://schemas.microsoft.com/office/powerpoint/2010/main" val="154083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82C22D-617B-FDDD-6250-8E50B9C710B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9FB0CA4-5988-CE29-81A5-7C994064BD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A5E29824-AA03-A4EB-0AD0-2BE70DB50AC7}"/>
              </a:ext>
            </a:extLst>
          </p:cNvPr>
          <p:cNvSpPr>
            <a:spLocks noGrp="1"/>
          </p:cNvSpPr>
          <p:nvPr>
            <p:ph type="dt" sz="half" idx="10"/>
          </p:nvPr>
        </p:nvSpPr>
        <p:spPr/>
        <p:txBody>
          <a:bodyPr/>
          <a:lstStyle/>
          <a:p>
            <a:fld id="{4242E7CF-EE75-4ACF-BC7E-5C4782394594}" type="datetime1">
              <a:rPr lang="nl-NL" smtClean="0"/>
              <a:t>26-9-2023</a:t>
            </a:fld>
            <a:endParaRPr lang="nl-NL"/>
          </a:p>
        </p:txBody>
      </p:sp>
      <p:sp>
        <p:nvSpPr>
          <p:cNvPr id="5" name="Tijdelijke aanduiding voor voettekst 4">
            <a:extLst>
              <a:ext uri="{FF2B5EF4-FFF2-40B4-BE49-F238E27FC236}">
                <a16:creationId xmlns:a16="http://schemas.microsoft.com/office/drawing/2014/main" id="{836AEB8F-6355-204D-C1E1-8782CBCA6B4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3F5F7DA-156A-CD77-82A3-45D9650294E2}"/>
              </a:ext>
            </a:extLst>
          </p:cNvPr>
          <p:cNvSpPr>
            <a:spLocks noGrp="1"/>
          </p:cNvSpPr>
          <p:nvPr>
            <p:ph type="sldNum" sz="quarter" idx="12"/>
          </p:nvPr>
        </p:nvSpPr>
        <p:spPr/>
        <p:txBody>
          <a:bodyPr/>
          <a:lstStyle/>
          <a:p>
            <a:fld id="{8C7C033C-40F1-4A10-B976-2CA4045C7D90}" type="slidenum">
              <a:rPr lang="nl-NL" smtClean="0"/>
              <a:t>‹nr.›</a:t>
            </a:fld>
            <a:endParaRPr lang="nl-NL"/>
          </a:p>
        </p:txBody>
      </p:sp>
    </p:spTree>
    <p:extLst>
      <p:ext uri="{BB962C8B-B14F-4D97-AF65-F5344CB8AC3E}">
        <p14:creationId xmlns:p14="http://schemas.microsoft.com/office/powerpoint/2010/main" val="2086231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1CF1B1-5896-B47E-97D8-49BCED96568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1A17261-B6FC-646B-20A4-39E4BFCD658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C15BFF6-E4CE-2EA6-F803-4D413EE220A5}"/>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B4E85924-9B1B-E127-8E17-5B097632E05D}"/>
              </a:ext>
            </a:extLst>
          </p:cNvPr>
          <p:cNvSpPr>
            <a:spLocks noGrp="1"/>
          </p:cNvSpPr>
          <p:nvPr>
            <p:ph type="dt" sz="half" idx="10"/>
          </p:nvPr>
        </p:nvSpPr>
        <p:spPr/>
        <p:txBody>
          <a:bodyPr/>
          <a:lstStyle/>
          <a:p>
            <a:fld id="{1B20F4B8-84E6-4E36-8DAA-0117FBDA2D58}" type="datetime1">
              <a:rPr lang="nl-NL" smtClean="0"/>
              <a:t>26-9-2023</a:t>
            </a:fld>
            <a:endParaRPr lang="nl-NL"/>
          </a:p>
        </p:txBody>
      </p:sp>
      <p:sp>
        <p:nvSpPr>
          <p:cNvPr id="6" name="Tijdelijke aanduiding voor voettekst 5">
            <a:extLst>
              <a:ext uri="{FF2B5EF4-FFF2-40B4-BE49-F238E27FC236}">
                <a16:creationId xmlns:a16="http://schemas.microsoft.com/office/drawing/2014/main" id="{1BDED3C9-E6F8-CBFD-73E6-B3519F8A230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D929247-24C9-225C-FCF6-B2BBF99080E6}"/>
              </a:ext>
            </a:extLst>
          </p:cNvPr>
          <p:cNvSpPr>
            <a:spLocks noGrp="1"/>
          </p:cNvSpPr>
          <p:nvPr>
            <p:ph type="sldNum" sz="quarter" idx="12"/>
          </p:nvPr>
        </p:nvSpPr>
        <p:spPr/>
        <p:txBody>
          <a:bodyPr/>
          <a:lstStyle/>
          <a:p>
            <a:fld id="{8C7C033C-40F1-4A10-B976-2CA4045C7D90}" type="slidenum">
              <a:rPr lang="nl-NL" smtClean="0"/>
              <a:t>‹nr.›</a:t>
            </a:fld>
            <a:endParaRPr lang="nl-NL"/>
          </a:p>
        </p:txBody>
      </p:sp>
    </p:spTree>
    <p:extLst>
      <p:ext uri="{BB962C8B-B14F-4D97-AF65-F5344CB8AC3E}">
        <p14:creationId xmlns:p14="http://schemas.microsoft.com/office/powerpoint/2010/main" val="71645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CAF90-6494-8DE2-7433-D6A85C78E48C}"/>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6D857E56-667F-FBCA-9108-841DA82900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38DABB6-4DAF-37FD-3DD5-211912014880}"/>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8E5ED60-C930-295C-A181-5C50552B82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4AFA202-3063-F599-AF48-FEC9D6B95BA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9160E9E-1DCA-90DF-FB23-7DBDBDAB837A}"/>
              </a:ext>
            </a:extLst>
          </p:cNvPr>
          <p:cNvSpPr>
            <a:spLocks noGrp="1"/>
          </p:cNvSpPr>
          <p:nvPr>
            <p:ph type="dt" sz="half" idx="10"/>
          </p:nvPr>
        </p:nvSpPr>
        <p:spPr/>
        <p:txBody>
          <a:bodyPr/>
          <a:lstStyle/>
          <a:p>
            <a:fld id="{9F674198-3844-4C64-B547-E592A8F64DAA}" type="datetime1">
              <a:rPr lang="nl-NL" smtClean="0"/>
              <a:t>26-9-2023</a:t>
            </a:fld>
            <a:endParaRPr lang="nl-NL"/>
          </a:p>
        </p:txBody>
      </p:sp>
      <p:sp>
        <p:nvSpPr>
          <p:cNvPr id="8" name="Tijdelijke aanduiding voor voettekst 7">
            <a:extLst>
              <a:ext uri="{FF2B5EF4-FFF2-40B4-BE49-F238E27FC236}">
                <a16:creationId xmlns:a16="http://schemas.microsoft.com/office/drawing/2014/main" id="{F995389F-1850-6302-08D4-B6F7B24489E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EB981687-95DA-258C-CB29-ED614AB4A247}"/>
              </a:ext>
            </a:extLst>
          </p:cNvPr>
          <p:cNvSpPr>
            <a:spLocks noGrp="1"/>
          </p:cNvSpPr>
          <p:nvPr>
            <p:ph type="sldNum" sz="quarter" idx="12"/>
          </p:nvPr>
        </p:nvSpPr>
        <p:spPr/>
        <p:txBody>
          <a:bodyPr/>
          <a:lstStyle/>
          <a:p>
            <a:fld id="{8C7C033C-40F1-4A10-B976-2CA4045C7D90}" type="slidenum">
              <a:rPr lang="nl-NL" smtClean="0"/>
              <a:t>‹nr.›</a:t>
            </a:fld>
            <a:endParaRPr lang="nl-NL"/>
          </a:p>
        </p:txBody>
      </p:sp>
    </p:spTree>
    <p:extLst>
      <p:ext uri="{BB962C8B-B14F-4D97-AF65-F5344CB8AC3E}">
        <p14:creationId xmlns:p14="http://schemas.microsoft.com/office/powerpoint/2010/main" val="287170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A74BDC-9E41-9281-77CA-B115354D2BE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1FC7CB4-373A-14B1-063F-AA6C0E726BA1}"/>
              </a:ext>
            </a:extLst>
          </p:cNvPr>
          <p:cNvSpPr>
            <a:spLocks noGrp="1"/>
          </p:cNvSpPr>
          <p:nvPr>
            <p:ph type="dt" sz="half" idx="10"/>
          </p:nvPr>
        </p:nvSpPr>
        <p:spPr/>
        <p:txBody>
          <a:bodyPr/>
          <a:lstStyle/>
          <a:p>
            <a:fld id="{B3897A11-6741-4158-9C0E-23ADDF2DD522}" type="datetime1">
              <a:rPr lang="nl-NL" smtClean="0"/>
              <a:t>26-9-2023</a:t>
            </a:fld>
            <a:endParaRPr lang="nl-NL"/>
          </a:p>
        </p:txBody>
      </p:sp>
      <p:sp>
        <p:nvSpPr>
          <p:cNvPr id="4" name="Tijdelijke aanduiding voor voettekst 3">
            <a:extLst>
              <a:ext uri="{FF2B5EF4-FFF2-40B4-BE49-F238E27FC236}">
                <a16:creationId xmlns:a16="http://schemas.microsoft.com/office/drawing/2014/main" id="{ACB0C42F-2117-2729-27B6-6984059F36E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C88AC1B-8149-1C2F-F66B-1A850297BDF3}"/>
              </a:ext>
            </a:extLst>
          </p:cNvPr>
          <p:cNvSpPr>
            <a:spLocks noGrp="1"/>
          </p:cNvSpPr>
          <p:nvPr>
            <p:ph type="sldNum" sz="quarter" idx="12"/>
          </p:nvPr>
        </p:nvSpPr>
        <p:spPr/>
        <p:txBody>
          <a:bodyPr/>
          <a:lstStyle/>
          <a:p>
            <a:fld id="{8C7C033C-40F1-4A10-B976-2CA4045C7D90}" type="slidenum">
              <a:rPr lang="nl-NL" smtClean="0"/>
              <a:t>‹nr.›</a:t>
            </a:fld>
            <a:endParaRPr lang="nl-NL"/>
          </a:p>
        </p:txBody>
      </p:sp>
    </p:spTree>
    <p:extLst>
      <p:ext uri="{BB962C8B-B14F-4D97-AF65-F5344CB8AC3E}">
        <p14:creationId xmlns:p14="http://schemas.microsoft.com/office/powerpoint/2010/main" val="2933666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AB9E510-00E3-9ED4-7489-1BB24A85ECB9}"/>
              </a:ext>
            </a:extLst>
          </p:cNvPr>
          <p:cNvSpPr>
            <a:spLocks noGrp="1"/>
          </p:cNvSpPr>
          <p:nvPr>
            <p:ph type="dt" sz="half" idx="10"/>
          </p:nvPr>
        </p:nvSpPr>
        <p:spPr/>
        <p:txBody>
          <a:bodyPr/>
          <a:lstStyle/>
          <a:p>
            <a:fld id="{7EBFA022-E889-4EED-9947-54DEB059C020}" type="datetime1">
              <a:rPr lang="nl-NL" smtClean="0"/>
              <a:t>26-9-2023</a:t>
            </a:fld>
            <a:endParaRPr lang="nl-NL"/>
          </a:p>
        </p:txBody>
      </p:sp>
      <p:sp>
        <p:nvSpPr>
          <p:cNvPr id="3" name="Tijdelijke aanduiding voor voettekst 2">
            <a:extLst>
              <a:ext uri="{FF2B5EF4-FFF2-40B4-BE49-F238E27FC236}">
                <a16:creationId xmlns:a16="http://schemas.microsoft.com/office/drawing/2014/main" id="{4C8FFC07-53F3-6EB8-08B8-0AFC0B3816A9}"/>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3EB122F8-FB2B-346A-208F-5794DB0C5121}"/>
              </a:ext>
            </a:extLst>
          </p:cNvPr>
          <p:cNvSpPr>
            <a:spLocks noGrp="1"/>
          </p:cNvSpPr>
          <p:nvPr>
            <p:ph type="sldNum" sz="quarter" idx="12"/>
          </p:nvPr>
        </p:nvSpPr>
        <p:spPr/>
        <p:txBody>
          <a:bodyPr/>
          <a:lstStyle/>
          <a:p>
            <a:fld id="{8C7C033C-40F1-4A10-B976-2CA4045C7D90}" type="slidenum">
              <a:rPr lang="nl-NL" smtClean="0"/>
              <a:t>‹nr.›</a:t>
            </a:fld>
            <a:endParaRPr lang="nl-NL"/>
          </a:p>
        </p:txBody>
      </p:sp>
    </p:spTree>
    <p:extLst>
      <p:ext uri="{BB962C8B-B14F-4D97-AF65-F5344CB8AC3E}">
        <p14:creationId xmlns:p14="http://schemas.microsoft.com/office/powerpoint/2010/main" val="578863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7C75A2-4C62-5096-D5EF-1800492AE77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6DE8E39-1ABC-C0EA-46BB-F3DF58C88C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0B6A0265-BAA3-C91C-37CC-AEA8F93265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083AF25-4970-CDB3-80EE-32A025BE1BAB}"/>
              </a:ext>
            </a:extLst>
          </p:cNvPr>
          <p:cNvSpPr>
            <a:spLocks noGrp="1"/>
          </p:cNvSpPr>
          <p:nvPr>
            <p:ph type="dt" sz="half" idx="10"/>
          </p:nvPr>
        </p:nvSpPr>
        <p:spPr/>
        <p:txBody>
          <a:bodyPr/>
          <a:lstStyle/>
          <a:p>
            <a:fld id="{ED14602D-E8E1-401D-971D-14BF845EDE56}" type="datetime1">
              <a:rPr lang="nl-NL" smtClean="0"/>
              <a:t>26-9-2023</a:t>
            </a:fld>
            <a:endParaRPr lang="nl-NL"/>
          </a:p>
        </p:txBody>
      </p:sp>
      <p:sp>
        <p:nvSpPr>
          <p:cNvPr id="6" name="Tijdelijke aanduiding voor voettekst 5">
            <a:extLst>
              <a:ext uri="{FF2B5EF4-FFF2-40B4-BE49-F238E27FC236}">
                <a16:creationId xmlns:a16="http://schemas.microsoft.com/office/drawing/2014/main" id="{E60F5486-9E14-A565-51AC-B03FCBC7C86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5046826-A204-8389-978A-8B7CDD0406F6}"/>
              </a:ext>
            </a:extLst>
          </p:cNvPr>
          <p:cNvSpPr>
            <a:spLocks noGrp="1"/>
          </p:cNvSpPr>
          <p:nvPr>
            <p:ph type="sldNum" sz="quarter" idx="12"/>
          </p:nvPr>
        </p:nvSpPr>
        <p:spPr/>
        <p:txBody>
          <a:bodyPr/>
          <a:lstStyle/>
          <a:p>
            <a:fld id="{8C7C033C-40F1-4A10-B976-2CA4045C7D90}" type="slidenum">
              <a:rPr lang="nl-NL" smtClean="0"/>
              <a:t>‹nr.›</a:t>
            </a:fld>
            <a:endParaRPr lang="nl-NL"/>
          </a:p>
        </p:txBody>
      </p:sp>
    </p:spTree>
    <p:extLst>
      <p:ext uri="{BB962C8B-B14F-4D97-AF65-F5344CB8AC3E}">
        <p14:creationId xmlns:p14="http://schemas.microsoft.com/office/powerpoint/2010/main" val="126685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D530F3-F65C-2F95-42B7-977FBC5CC16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035A77A-6B7A-3856-D3C2-7C9B8B9078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5A0D739-0771-BE0F-7872-549C3F793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8ADBE47-7AB6-2D87-0BF2-091FE5439508}"/>
              </a:ext>
            </a:extLst>
          </p:cNvPr>
          <p:cNvSpPr>
            <a:spLocks noGrp="1"/>
          </p:cNvSpPr>
          <p:nvPr>
            <p:ph type="dt" sz="half" idx="10"/>
          </p:nvPr>
        </p:nvSpPr>
        <p:spPr/>
        <p:txBody>
          <a:bodyPr/>
          <a:lstStyle/>
          <a:p>
            <a:fld id="{732A84BD-9D52-42EF-968D-43325E5F90AA}" type="datetime1">
              <a:rPr lang="nl-NL" smtClean="0"/>
              <a:t>26-9-2023</a:t>
            </a:fld>
            <a:endParaRPr lang="nl-NL"/>
          </a:p>
        </p:txBody>
      </p:sp>
      <p:sp>
        <p:nvSpPr>
          <p:cNvPr id="6" name="Tijdelijke aanduiding voor voettekst 5">
            <a:extLst>
              <a:ext uri="{FF2B5EF4-FFF2-40B4-BE49-F238E27FC236}">
                <a16:creationId xmlns:a16="http://schemas.microsoft.com/office/drawing/2014/main" id="{93DFE578-E987-7973-EB6D-808A7DFCD37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0A4E31D-0373-ECE8-6D51-5EE37D73EC8F}"/>
              </a:ext>
            </a:extLst>
          </p:cNvPr>
          <p:cNvSpPr>
            <a:spLocks noGrp="1"/>
          </p:cNvSpPr>
          <p:nvPr>
            <p:ph type="sldNum" sz="quarter" idx="12"/>
          </p:nvPr>
        </p:nvSpPr>
        <p:spPr/>
        <p:txBody>
          <a:bodyPr/>
          <a:lstStyle/>
          <a:p>
            <a:fld id="{8C7C033C-40F1-4A10-B976-2CA4045C7D90}" type="slidenum">
              <a:rPr lang="nl-NL" smtClean="0"/>
              <a:t>‹nr.›</a:t>
            </a:fld>
            <a:endParaRPr lang="nl-NL"/>
          </a:p>
        </p:txBody>
      </p:sp>
    </p:spTree>
    <p:extLst>
      <p:ext uri="{BB962C8B-B14F-4D97-AF65-F5344CB8AC3E}">
        <p14:creationId xmlns:p14="http://schemas.microsoft.com/office/powerpoint/2010/main" val="339892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FFBFED3-44C3-86E9-12C2-E8648198B2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A956F62-1661-F85E-DFF2-5078F3E264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989383-34E7-3583-EEFB-6C650EC286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6E1F9F-8B7B-4500-A61E-2F9D8564E02C}" type="datetime1">
              <a:rPr lang="nl-NL" smtClean="0"/>
              <a:t>26-9-2023</a:t>
            </a:fld>
            <a:endParaRPr lang="nl-NL"/>
          </a:p>
        </p:txBody>
      </p:sp>
      <p:sp>
        <p:nvSpPr>
          <p:cNvPr id="5" name="Tijdelijke aanduiding voor voettekst 4">
            <a:extLst>
              <a:ext uri="{FF2B5EF4-FFF2-40B4-BE49-F238E27FC236}">
                <a16:creationId xmlns:a16="http://schemas.microsoft.com/office/drawing/2014/main" id="{5449C26C-5250-33A4-D4DF-93A3F2EDBE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D493881-DDEF-5A63-C71A-FEC94598CA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7C033C-40F1-4A10-B976-2CA4045C7D90}" type="slidenum">
              <a:rPr lang="nl-NL" smtClean="0"/>
              <a:t>‹nr.›</a:t>
            </a:fld>
            <a:endParaRPr lang="nl-NL"/>
          </a:p>
        </p:txBody>
      </p:sp>
    </p:spTree>
    <p:extLst>
      <p:ext uri="{BB962C8B-B14F-4D97-AF65-F5344CB8AC3E}">
        <p14:creationId xmlns:p14="http://schemas.microsoft.com/office/powerpoint/2010/main" val="648928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carrieresite.nl/loopbaanmotiev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erkenbijdefensie.nl/vacatures/niet-militaire-vacatures/projectleider-evenementen-11410"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C74AC0-6349-5468-D44E-B64493E069F8}"/>
              </a:ext>
            </a:extLst>
          </p:cNvPr>
          <p:cNvSpPr>
            <a:spLocks noGrp="1"/>
          </p:cNvSpPr>
          <p:nvPr>
            <p:ph type="ctrTitle"/>
          </p:nvPr>
        </p:nvSpPr>
        <p:spPr>
          <a:xfrm>
            <a:off x="1295400" y="702129"/>
            <a:ext cx="9144000" cy="963385"/>
          </a:xfrm>
        </p:spPr>
        <p:txBody>
          <a:bodyPr>
            <a:normAutofit fontScale="90000"/>
          </a:bodyPr>
          <a:lstStyle/>
          <a:p>
            <a:br>
              <a:rPr lang="nl-NL" dirty="0"/>
            </a:br>
            <a:br>
              <a:rPr lang="nl-NL" dirty="0"/>
            </a:br>
            <a:r>
              <a:rPr lang="nl-NL" dirty="0"/>
              <a:t>Outplacement</a:t>
            </a:r>
          </a:p>
        </p:txBody>
      </p:sp>
      <p:sp>
        <p:nvSpPr>
          <p:cNvPr id="4" name="Tijdelijke aanduiding voor dianummer 3">
            <a:extLst>
              <a:ext uri="{FF2B5EF4-FFF2-40B4-BE49-F238E27FC236}">
                <a16:creationId xmlns:a16="http://schemas.microsoft.com/office/drawing/2014/main" id="{7222AB15-3B76-A724-7833-925CA53DA5FA}"/>
              </a:ext>
            </a:extLst>
          </p:cNvPr>
          <p:cNvSpPr>
            <a:spLocks noGrp="1"/>
          </p:cNvSpPr>
          <p:nvPr>
            <p:ph type="sldNum" sz="quarter" idx="12"/>
          </p:nvPr>
        </p:nvSpPr>
        <p:spPr/>
        <p:txBody>
          <a:bodyPr/>
          <a:lstStyle/>
          <a:p>
            <a:fld id="{8C7C033C-40F1-4A10-B976-2CA4045C7D90}" type="slidenum">
              <a:rPr lang="nl-NL" sz="3600" smtClean="0"/>
              <a:t>1</a:t>
            </a:fld>
            <a:endParaRPr lang="nl-NL" sz="3600" dirty="0"/>
          </a:p>
        </p:txBody>
      </p:sp>
      <p:pic>
        <p:nvPicPr>
          <p:cNvPr id="7" name="Tijdelijke aanduiding voor inhoud 5">
            <a:extLst>
              <a:ext uri="{FF2B5EF4-FFF2-40B4-BE49-F238E27FC236}">
                <a16:creationId xmlns:a16="http://schemas.microsoft.com/office/drawing/2014/main" id="{E3AB3DC9-3D8B-43AC-D336-983A8FE05175}"/>
              </a:ext>
            </a:extLst>
          </p:cNvPr>
          <p:cNvPicPr>
            <a:picLocks noChangeAspect="1"/>
          </p:cNvPicPr>
          <p:nvPr/>
        </p:nvPicPr>
        <p:blipFill>
          <a:blip r:embed="rId2"/>
          <a:stretch>
            <a:fillRect/>
          </a:stretch>
        </p:blipFill>
        <p:spPr>
          <a:xfrm>
            <a:off x="2195411" y="1593458"/>
            <a:ext cx="7343977" cy="4762892"/>
          </a:xfrm>
          <a:prstGeom prst="rect">
            <a:avLst/>
          </a:prstGeom>
        </p:spPr>
      </p:pic>
    </p:spTree>
    <p:extLst>
      <p:ext uri="{BB962C8B-B14F-4D97-AF65-F5344CB8AC3E}">
        <p14:creationId xmlns:p14="http://schemas.microsoft.com/office/powerpoint/2010/main" val="172887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6A19B9-3F81-A380-12E0-63C3072A64CF}"/>
              </a:ext>
            </a:extLst>
          </p:cNvPr>
          <p:cNvSpPr>
            <a:spLocks noGrp="1"/>
          </p:cNvSpPr>
          <p:nvPr>
            <p:ph type="title"/>
          </p:nvPr>
        </p:nvSpPr>
        <p:spPr/>
        <p:txBody>
          <a:bodyPr>
            <a:normAutofit fontScale="90000"/>
          </a:bodyPr>
          <a:lstStyle/>
          <a:p>
            <a:br>
              <a:rPr lang="nl-NL" dirty="0"/>
            </a:br>
            <a:r>
              <a:rPr lang="nl-NL" dirty="0"/>
              <a:t>Activiteiten/contactmomenten bij BO</a:t>
            </a:r>
            <a:br>
              <a:rPr lang="nl-NL" dirty="0"/>
            </a:br>
            <a:endParaRPr lang="nl-NL" dirty="0"/>
          </a:p>
        </p:txBody>
      </p:sp>
      <p:sp>
        <p:nvSpPr>
          <p:cNvPr id="3" name="Tijdelijke aanduiding voor inhoud 2">
            <a:extLst>
              <a:ext uri="{FF2B5EF4-FFF2-40B4-BE49-F238E27FC236}">
                <a16:creationId xmlns:a16="http://schemas.microsoft.com/office/drawing/2014/main" id="{FF0B3F31-BB77-91EE-5E66-38F712B1CADB}"/>
              </a:ext>
            </a:extLst>
          </p:cNvPr>
          <p:cNvSpPr>
            <a:spLocks noGrp="1"/>
          </p:cNvSpPr>
          <p:nvPr>
            <p:ph idx="1"/>
          </p:nvPr>
        </p:nvSpPr>
        <p:spPr/>
        <p:txBody>
          <a:bodyPr>
            <a:normAutofit fontScale="92500" lnSpcReduction="10000"/>
          </a:bodyPr>
          <a:lstStyle/>
          <a:p>
            <a:r>
              <a:rPr lang="nl-NL" sz="1800" b="1" dirty="0">
                <a:solidFill>
                  <a:srgbClr val="000000"/>
                </a:solidFill>
                <a:effectLst/>
                <a:latin typeface="Verdana" panose="020B0604030504040204" pitchFamily="34" charset="0"/>
                <a:ea typeface="MS Mincho" panose="02020609040205080304" pitchFamily="49" charset="-128"/>
                <a:cs typeface="Verdana" panose="020B0604030504040204" pitchFamily="34" charset="0"/>
              </a:rPr>
              <a:t>Analysegesprek</a:t>
            </a:r>
            <a:r>
              <a:rPr lang="nl-NL" sz="1800" dirty="0">
                <a:solidFill>
                  <a:srgbClr val="000000"/>
                </a:solidFill>
                <a:effectLst/>
                <a:latin typeface="Verdana" panose="020B0604030504040204" pitchFamily="34" charset="0"/>
                <a:ea typeface="MS Mincho" panose="02020609040205080304" pitchFamily="49" charset="-128"/>
                <a:cs typeface="Verdana" panose="020B0604030504040204" pitchFamily="34" charset="0"/>
              </a:rPr>
              <a:t>, waarin we de uitkomsten van de vragenlijsten bespreken. Door dit gesprek verkrijgt de kandidaat inzicht in zijn talenten en hoe hij/zij deze in de dagelijkse praktijk inzet. De uitkomsten van de vragenlijsten en testen beschrijft onder andere wat persoonlijke talenten zijn, drijfveren en misschien nog wel het belangrijkste; wat iemand werkelijk wil. </a:t>
            </a:r>
          </a:p>
          <a:p>
            <a:r>
              <a:rPr lang="nl-NL" sz="1800" b="1" dirty="0">
                <a:solidFill>
                  <a:srgbClr val="000000"/>
                </a:solidFill>
                <a:effectLst/>
                <a:latin typeface="Verdana" panose="020B0604030504040204" pitchFamily="34" charset="0"/>
                <a:ea typeface="MS Mincho" panose="02020609040205080304" pitchFamily="49" charset="-128"/>
                <a:cs typeface="Verdana" panose="020B0604030504040204" pitchFamily="34" charset="0"/>
              </a:rPr>
              <a:t>Talentgesprek. </a:t>
            </a:r>
            <a:r>
              <a:rPr lang="nl-NL" sz="1800" dirty="0">
                <a:solidFill>
                  <a:srgbClr val="000000"/>
                </a:solidFill>
                <a:effectLst/>
                <a:latin typeface="Verdana" panose="020B0604030504040204" pitchFamily="34" charset="0"/>
                <a:ea typeface="MS Mincho" panose="02020609040205080304" pitchFamily="49" charset="-128"/>
                <a:cs typeface="Verdana" panose="020B0604030504040204" pitchFamily="34" charset="0"/>
              </a:rPr>
              <a:t>We gaan hier echt een laagje dieper, om uit te vinden waar natuurlijke talenten zitten, wat iemand bijzonder maakt, maar ook eventuele blokkades worden inzichtelijk gemaakt. We vertalen dit naar mogelijke beroepsopties of loopbaanacties. In dit gesprek gaan we vooral op zoek naar wat iemand onderscheidt van anderen. Wat maakt iemand uniek? Wat vindt iemand belangrijk in het leven, en hoe gebruik je dat in je werk? We ontdekken op die manier waar iemands energie en kracht zit, en hoe we dit kunnen vertalen naar een volgende loopbaanstap of verbetering van iemands huidige positie en welbevinden. </a:t>
            </a:r>
          </a:p>
          <a:p>
            <a:r>
              <a:rPr lang="nl-NL" sz="1800" b="1" dirty="0">
                <a:solidFill>
                  <a:srgbClr val="000000"/>
                </a:solidFill>
                <a:effectLst/>
                <a:latin typeface="Verdana" panose="020B0604030504040204" pitchFamily="34" charset="0"/>
                <a:ea typeface="MS Mincho" panose="02020609040205080304" pitchFamily="49" charset="-128"/>
                <a:cs typeface="Verdana" panose="020B0604030504040204" pitchFamily="34" charset="0"/>
              </a:rPr>
              <a:t>Loopbaan- en adviesgesprek. </a:t>
            </a:r>
            <a:r>
              <a:rPr lang="nl-NL" sz="1800" dirty="0">
                <a:solidFill>
                  <a:srgbClr val="000000"/>
                </a:solidFill>
                <a:effectLst/>
                <a:latin typeface="Verdana" panose="020B0604030504040204" pitchFamily="34" charset="0"/>
                <a:ea typeface="MS Mincho" panose="02020609040205080304" pitchFamily="49" charset="-128"/>
                <a:cs typeface="Verdana" panose="020B0604030504040204" pitchFamily="34" charset="0"/>
              </a:rPr>
              <a:t>Aan de hand van alle informatie en verkregen inzichten, bekijken we vervolgens verschillende scenario's. We bespreken in hoeverre de mogelijke beroepskeuze, carrièreswitch of loopbaanacties bij iemands wensen en mogelijkheden passen. In dit afrondende gesprek bespreken we de acties of stappen die de kandidaat dient te nemen om een gekozen weg in te zetten. Het advies en de testuitkomsten wordt als naslagwerk naar de kandidaat opgestuurd. </a:t>
            </a:r>
          </a:p>
          <a:p>
            <a:endParaRPr lang="nl-NL" dirty="0"/>
          </a:p>
        </p:txBody>
      </p:sp>
      <p:sp>
        <p:nvSpPr>
          <p:cNvPr id="4" name="Tijdelijke aanduiding voor dianummer 3">
            <a:extLst>
              <a:ext uri="{FF2B5EF4-FFF2-40B4-BE49-F238E27FC236}">
                <a16:creationId xmlns:a16="http://schemas.microsoft.com/office/drawing/2014/main" id="{A7770B4F-6CD4-4477-53A7-BB73002AA1A6}"/>
              </a:ext>
            </a:extLst>
          </p:cNvPr>
          <p:cNvSpPr>
            <a:spLocks noGrp="1"/>
          </p:cNvSpPr>
          <p:nvPr>
            <p:ph type="sldNum" sz="quarter" idx="12"/>
          </p:nvPr>
        </p:nvSpPr>
        <p:spPr/>
        <p:txBody>
          <a:bodyPr/>
          <a:lstStyle/>
          <a:p>
            <a:fld id="{8C7C033C-40F1-4A10-B976-2CA4045C7D90}" type="slidenum">
              <a:rPr lang="nl-NL" sz="3600" smtClean="0"/>
              <a:t>10</a:t>
            </a:fld>
            <a:endParaRPr lang="nl-NL" sz="3600" dirty="0"/>
          </a:p>
        </p:txBody>
      </p:sp>
      <p:sp>
        <p:nvSpPr>
          <p:cNvPr id="5" name="Tijdelijke aanduiding voor voettekst 4">
            <a:extLst>
              <a:ext uri="{FF2B5EF4-FFF2-40B4-BE49-F238E27FC236}">
                <a16:creationId xmlns:a16="http://schemas.microsoft.com/office/drawing/2014/main" id="{BF72B0D1-2836-5C02-9457-DA55C08329DD}"/>
              </a:ext>
            </a:extLst>
          </p:cNvPr>
          <p:cNvSpPr>
            <a:spLocks noGrp="1"/>
          </p:cNvSpPr>
          <p:nvPr>
            <p:ph type="ftr" sz="quarter" idx="11"/>
          </p:nvPr>
        </p:nvSpPr>
        <p:spPr/>
        <p:txBody>
          <a:bodyPr/>
          <a:lstStyle/>
          <a:p>
            <a:r>
              <a:rPr lang="nl-NL" sz="2400" dirty="0"/>
              <a:t>Oriëntatiefase</a:t>
            </a:r>
          </a:p>
        </p:txBody>
      </p:sp>
    </p:spTree>
    <p:extLst>
      <p:ext uri="{BB962C8B-B14F-4D97-AF65-F5344CB8AC3E}">
        <p14:creationId xmlns:p14="http://schemas.microsoft.com/office/powerpoint/2010/main" val="2835195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909A99-B9B2-DFFF-66E9-68C908CFF922}"/>
              </a:ext>
            </a:extLst>
          </p:cNvPr>
          <p:cNvSpPr>
            <a:spLocks noGrp="1"/>
          </p:cNvSpPr>
          <p:nvPr>
            <p:ph type="title"/>
          </p:nvPr>
        </p:nvSpPr>
        <p:spPr/>
        <p:txBody>
          <a:bodyPr/>
          <a:lstStyle/>
          <a:p>
            <a:r>
              <a:rPr lang="nl-NL" dirty="0"/>
              <a:t>Sturingsmechanismen</a:t>
            </a:r>
          </a:p>
        </p:txBody>
      </p:sp>
      <p:sp>
        <p:nvSpPr>
          <p:cNvPr id="3" name="Tijdelijke aanduiding voor inhoud 2">
            <a:extLst>
              <a:ext uri="{FF2B5EF4-FFF2-40B4-BE49-F238E27FC236}">
                <a16:creationId xmlns:a16="http://schemas.microsoft.com/office/drawing/2014/main" id="{640E71CC-64E9-8FB5-396D-DDA2C7FA1148}"/>
              </a:ext>
            </a:extLst>
          </p:cNvPr>
          <p:cNvSpPr>
            <a:spLocks noGrp="1"/>
          </p:cNvSpPr>
          <p:nvPr>
            <p:ph idx="1"/>
          </p:nvPr>
        </p:nvSpPr>
        <p:spPr/>
        <p:txBody>
          <a:bodyPr/>
          <a:lstStyle/>
          <a:p>
            <a:pPr marL="342900" lvl="0" indent="-342900">
              <a:lnSpc>
                <a:spcPct val="107000"/>
              </a:lnSpc>
              <a:buFont typeface="Calibri" panose="020F0502020204030204" pitchFamily="34" charset="0"/>
              <a:buChar char="-"/>
            </a:pPr>
            <a:r>
              <a:rPr lang="nl-NL" sz="2800" kern="100" dirty="0">
                <a:effectLst/>
                <a:latin typeface="Calibri" panose="020F0502020204030204" pitchFamily="34" charset="0"/>
                <a:ea typeface="MS Mincho" panose="02020609040205080304" pitchFamily="49" charset="-128"/>
                <a:cs typeface="Times New Roman" panose="02020603050405020304" pitchFamily="18" charset="0"/>
              </a:rPr>
              <a:t>Wat stuurt iemand?</a:t>
            </a:r>
          </a:p>
          <a:p>
            <a:pPr marL="342900" lvl="0" indent="-342900">
              <a:lnSpc>
                <a:spcPct val="107000"/>
              </a:lnSpc>
              <a:buFont typeface="Calibri" panose="020F0502020204030204" pitchFamily="34" charset="0"/>
              <a:buChar char="-"/>
            </a:pPr>
            <a:r>
              <a:rPr lang="nl-NL" sz="2800" kern="100" dirty="0">
                <a:effectLst/>
                <a:latin typeface="Calibri" panose="020F0502020204030204" pitchFamily="34" charset="0"/>
                <a:ea typeface="MS Mincho" panose="02020609040205080304" pitchFamily="49" charset="-128"/>
                <a:cs typeface="Times New Roman" panose="02020603050405020304" pitchFamily="18" charset="0"/>
              </a:rPr>
              <a:t>Bedenk welke sturingsmechanismen bij jou van toepassing zijn?</a:t>
            </a:r>
          </a:p>
          <a:p>
            <a:pPr marL="342900" lvl="0" indent="-342900">
              <a:lnSpc>
                <a:spcPct val="107000"/>
              </a:lnSpc>
              <a:spcAft>
                <a:spcPts val="800"/>
              </a:spcAft>
              <a:buFont typeface="Calibri" panose="020F0502020204030204" pitchFamily="34" charset="0"/>
              <a:buChar char="-"/>
            </a:pPr>
            <a:r>
              <a:rPr lang="nl-NL" sz="2800" kern="100" dirty="0">
                <a:effectLst/>
                <a:latin typeface="Calibri" panose="020F0502020204030204" pitchFamily="34" charset="0"/>
                <a:ea typeface="MS Mincho" panose="02020609040205080304" pitchFamily="49" charset="-128"/>
                <a:cs typeface="Times New Roman" panose="02020603050405020304" pitchFamily="18" charset="0"/>
              </a:rPr>
              <a:t>Wat waren jouw sturingsmechanismen tot nu toe? Wat heeft jou naar je huidige positie gestuurd?</a:t>
            </a:r>
          </a:p>
          <a:p>
            <a:pPr marL="0" indent="0">
              <a:buNone/>
            </a:pPr>
            <a:endParaRPr lang="nl-NL" dirty="0"/>
          </a:p>
        </p:txBody>
      </p:sp>
      <p:sp>
        <p:nvSpPr>
          <p:cNvPr id="4" name="Tijdelijke aanduiding voor dianummer 3">
            <a:extLst>
              <a:ext uri="{FF2B5EF4-FFF2-40B4-BE49-F238E27FC236}">
                <a16:creationId xmlns:a16="http://schemas.microsoft.com/office/drawing/2014/main" id="{980AFC93-2FDD-BF31-EDEE-D76698430D72}"/>
              </a:ext>
            </a:extLst>
          </p:cNvPr>
          <p:cNvSpPr>
            <a:spLocks noGrp="1"/>
          </p:cNvSpPr>
          <p:nvPr>
            <p:ph type="sldNum" sz="quarter" idx="12"/>
          </p:nvPr>
        </p:nvSpPr>
        <p:spPr/>
        <p:txBody>
          <a:bodyPr/>
          <a:lstStyle/>
          <a:p>
            <a:fld id="{8C7C033C-40F1-4A10-B976-2CA4045C7D90}" type="slidenum">
              <a:rPr lang="nl-NL" sz="3600" smtClean="0">
                <a:highlight>
                  <a:srgbClr val="FFFF00"/>
                </a:highlight>
              </a:rPr>
              <a:t>11</a:t>
            </a:fld>
            <a:endParaRPr lang="nl-NL" sz="3600" dirty="0">
              <a:highlight>
                <a:srgbClr val="FFFF00"/>
              </a:highlight>
            </a:endParaRPr>
          </a:p>
        </p:txBody>
      </p:sp>
      <p:sp>
        <p:nvSpPr>
          <p:cNvPr id="5" name="Tijdelijke aanduiding voor voettekst 4">
            <a:extLst>
              <a:ext uri="{FF2B5EF4-FFF2-40B4-BE49-F238E27FC236}">
                <a16:creationId xmlns:a16="http://schemas.microsoft.com/office/drawing/2014/main" id="{DC8FAD04-B705-1902-0E1A-E5BE9C91D567}"/>
              </a:ext>
            </a:extLst>
          </p:cNvPr>
          <p:cNvSpPr>
            <a:spLocks noGrp="1"/>
          </p:cNvSpPr>
          <p:nvPr>
            <p:ph type="ftr" sz="quarter" idx="11"/>
          </p:nvPr>
        </p:nvSpPr>
        <p:spPr/>
        <p:txBody>
          <a:bodyPr/>
          <a:lstStyle/>
          <a:p>
            <a:r>
              <a:rPr lang="nl-NL" sz="2400" dirty="0"/>
              <a:t>Oriëntatiefase </a:t>
            </a:r>
          </a:p>
        </p:txBody>
      </p:sp>
    </p:spTree>
    <p:extLst>
      <p:ext uri="{BB962C8B-B14F-4D97-AF65-F5344CB8AC3E}">
        <p14:creationId xmlns:p14="http://schemas.microsoft.com/office/powerpoint/2010/main" val="1871105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AFDE78-3A20-1549-C677-326E9C2D148D}"/>
              </a:ext>
            </a:extLst>
          </p:cNvPr>
          <p:cNvSpPr>
            <a:spLocks noGrp="1"/>
          </p:cNvSpPr>
          <p:nvPr>
            <p:ph type="title"/>
          </p:nvPr>
        </p:nvSpPr>
        <p:spPr/>
        <p:txBody>
          <a:bodyPr/>
          <a:lstStyle/>
          <a:p>
            <a:r>
              <a:rPr lang="nl-NL" dirty="0"/>
              <a:t>Testen en voorbeelden</a:t>
            </a:r>
          </a:p>
        </p:txBody>
      </p:sp>
      <p:pic>
        <p:nvPicPr>
          <p:cNvPr id="10" name="Tijdelijke aanduiding voor inhoud 9">
            <a:extLst>
              <a:ext uri="{FF2B5EF4-FFF2-40B4-BE49-F238E27FC236}">
                <a16:creationId xmlns:a16="http://schemas.microsoft.com/office/drawing/2014/main" id="{923DA93E-AD1B-355B-A859-0ECAE81A714D}"/>
              </a:ext>
            </a:extLst>
          </p:cNvPr>
          <p:cNvPicPr>
            <a:picLocks noGrp="1" noChangeAspect="1"/>
          </p:cNvPicPr>
          <p:nvPr>
            <p:ph idx="1"/>
          </p:nvPr>
        </p:nvPicPr>
        <p:blipFill>
          <a:blip r:embed="rId2"/>
          <a:stretch>
            <a:fillRect/>
          </a:stretch>
        </p:blipFill>
        <p:spPr>
          <a:xfrm>
            <a:off x="1812471" y="1618529"/>
            <a:ext cx="8196943" cy="4299671"/>
          </a:xfrm>
          <a:prstGeom prst="rect">
            <a:avLst/>
          </a:prstGeom>
        </p:spPr>
      </p:pic>
      <p:sp>
        <p:nvSpPr>
          <p:cNvPr id="11" name="Tijdelijke aanduiding voor dianummer 10">
            <a:extLst>
              <a:ext uri="{FF2B5EF4-FFF2-40B4-BE49-F238E27FC236}">
                <a16:creationId xmlns:a16="http://schemas.microsoft.com/office/drawing/2014/main" id="{5CD3DA0E-8828-D1DF-8444-E85D7D4D77DA}"/>
              </a:ext>
            </a:extLst>
          </p:cNvPr>
          <p:cNvSpPr>
            <a:spLocks noGrp="1"/>
          </p:cNvSpPr>
          <p:nvPr>
            <p:ph type="sldNum" sz="quarter" idx="12"/>
          </p:nvPr>
        </p:nvSpPr>
        <p:spPr/>
        <p:txBody>
          <a:bodyPr/>
          <a:lstStyle/>
          <a:p>
            <a:fld id="{8C7C033C-40F1-4A10-B976-2CA4045C7D90}" type="slidenum">
              <a:rPr lang="nl-NL" sz="3600" smtClean="0"/>
              <a:t>12</a:t>
            </a:fld>
            <a:endParaRPr lang="nl-NL" sz="3600" dirty="0"/>
          </a:p>
        </p:txBody>
      </p:sp>
      <p:sp>
        <p:nvSpPr>
          <p:cNvPr id="12" name="Tijdelijke aanduiding voor voettekst 11">
            <a:extLst>
              <a:ext uri="{FF2B5EF4-FFF2-40B4-BE49-F238E27FC236}">
                <a16:creationId xmlns:a16="http://schemas.microsoft.com/office/drawing/2014/main" id="{05F36D37-0A1A-DDB7-4EAA-7ADF579ED505}"/>
              </a:ext>
            </a:extLst>
          </p:cNvPr>
          <p:cNvSpPr>
            <a:spLocks noGrp="1"/>
          </p:cNvSpPr>
          <p:nvPr>
            <p:ph type="ftr" sz="quarter" idx="11"/>
          </p:nvPr>
        </p:nvSpPr>
        <p:spPr/>
        <p:txBody>
          <a:bodyPr/>
          <a:lstStyle/>
          <a:p>
            <a:r>
              <a:rPr lang="nl-NL" sz="2400" dirty="0"/>
              <a:t>Oriëntatiefase</a:t>
            </a:r>
          </a:p>
        </p:txBody>
      </p:sp>
    </p:spTree>
    <p:extLst>
      <p:ext uri="{BB962C8B-B14F-4D97-AF65-F5344CB8AC3E}">
        <p14:creationId xmlns:p14="http://schemas.microsoft.com/office/powerpoint/2010/main" val="1946884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06C82-1E1C-EE12-3743-2FA96387AEF9}"/>
              </a:ext>
            </a:extLst>
          </p:cNvPr>
          <p:cNvSpPr>
            <a:spLocks noGrp="1"/>
          </p:cNvSpPr>
          <p:nvPr>
            <p:ph type="title"/>
          </p:nvPr>
        </p:nvSpPr>
        <p:spPr>
          <a:xfrm>
            <a:off x="838200" y="365126"/>
            <a:ext cx="10515600" cy="810532"/>
          </a:xfrm>
        </p:spPr>
        <p:txBody>
          <a:bodyPr/>
          <a:lstStyle/>
          <a:p>
            <a:r>
              <a:rPr lang="nl-NL" dirty="0"/>
              <a:t>Voorbeeld loopbaanmotieven </a:t>
            </a:r>
          </a:p>
        </p:txBody>
      </p:sp>
      <p:pic>
        <p:nvPicPr>
          <p:cNvPr id="7" name="Tijdelijke aanduiding voor inhoud 6" descr="Afbeelding met diagram, lijn, ontwerp&#10;&#10;Automatisch gegenereerde beschrijving">
            <a:extLst>
              <a:ext uri="{FF2B5EF4-FFF2-40B4-BE49-F238E27FC236}">
                <a16:creationId xmlns:a16="http://schemas.microsoft.com/office/drawing/2014/main" id="{6DFA33AE-DF2B-2BFC-77D6-07146E9A1D77}"/>
              </a:ext>
            </a:extLst>
          </p:cNvPr>
          <p:cNvPicPr>
            <a:picLocks noGrp="1" noChangeAspect="1"/>
          </p:cNvPicPr>
          <p:nvPr>
            <p:ph idx="1"/>
          </p:nvPr>
        </p:nvPicPr>
        <p:blipFill>
          <a:blip r:embed="rId2"/>
          <a:stretch>
            <a:fillRect/>
          </a:stretch>
        </p:blipFill>
        <p:spPr>
          <a:xfrm>
            <a:off x="1926772" y="1175658"/>
            <a:ext cx="5629728" cy="4375316"/>
          </a:xfrm>
          <a:prstGeom prst="rect">
            <a:avLst/>
          </a:prstGeom>
        </p:spPr>
      </p:pic>
      <p:sp>
        <p:nvSpPr>
          <p:cNvPr id="8" name="Tijdelijke aanduiding voor dianummer 7">
            <a:extLst>
              <a:ext uri="{FF2B5EF4-FFF2-40B4-BE49-F238E27FC236}">
                <a16:creationId xmlns:a16="http://schemas.microsoft.com/office/drawing/2014/main" id="{7F7E9CF4-BF91-725C-3BB4-E661788FF407}"/>
              </a:ext>
            </a:extLst>
          </p:cNvPr>
          <p:cNvSpPr>
            <a:spLocks noGrp="1"/>
          </p:cNvSpPr>
          <p:nvPr>
            <p:ph type="sldNum" sz="quarter" idx="12"/>
          </p:nvPr>
        </p:nvSpPr>
        <p:spPr/>
        <p:txBody>
          <a:bodyPr/>
          <a:lstStyle/>
          <a:p>
            <a:fld id="{8C7C033C-40F1-4A10-B976-2CA4045C7D90}" type="slidenum">
              <a:rPr lang="nl-NL" sz="3600" smtClean="0"/>
              <a:t>13</a:t>
            </a:fld>
            <a:endParaRPr lang="nl-NL" sz="3600" dirty="0"/>
          </a:p>
        </p:txBody>
      </p:sp>
      <p:sp>
        <p:nvSpPr>
          <p:cNvPr id="9" name="Tijdelijke aanduiding voor voettekst 8">
            <a:extLst>
              <a:ext uri="{FF2B5EF4-FFF2-40B4-BE49-F238E27FC236}">
                <a16:creationId xmlns:a16="http://schemas.microsoft.com/office/drawing/2014/main" id="{31C5C937-464D-8386-AA4F-9B909CC0D643}"/>
              </a:ext>
            </a:extLst>
          </p:cNvPr>
          <p:cNvSpPr>
            <a:spLocks noGrp="1"/>
          </p:cNvSpPr>
          <p:nvPr>
            <p:ph type="ftr" sz="quarter" idx="11"/>
          </p:nvPr>
        </p:nvSpPr>
        <p:spPr/>
        <p:txBody>
          <a:bodyPr/>
          <a:lstStyle/>
          <a:p>
            <a:r>
              <a:rPr lang="nl-NL" sz="2400" dirty="0"/>
              <a:t>Oriëntatiefase</a:t>
            </a:r>
          </a:p>
        </p:txBody>
      </p:sp>
    </p:spTree>
    <p:extLst>
      <p:ext uri="{BB962C8B-B14F-4D97-AF65-F5344CB8AC3E}">
        <p14:creationId xmlns:p14="http://schemas.microsoft.com/office/powerpoint/2010/main" val="1805598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A244DA-66FB-D03B-5929-0E06E6A57C07}"/>
              </a:ext>
            </a:extLst>
          </p:cNvPr>
          <p:cNvSpPr>
            <a:spLocks noGrp="1"/>
          </p:cNvSpPr>
          <p:nvPr>
            <p:ph type="title"/>
          </p:nvPr>
        </p:nvSpPr>
        <p:spPr/>
        <p:txBody>
          <a:bodyPr/>
          <a:lstStyle/>
          <a:p>
            <a:r>
              <a:rPr lang="nl-NL" dirty="0"/>
              <a:t>Voorbeeld loopbaanmotieven </a:t>
            </a:r>
          </a:p>
        </p:txBody>
      </p:sp>
      <p:pic>
        <p:nvPicPr>
          <p:cNvPr id="4" name="Tijdelijke aanduiding voor inhoud 3" descr="Afbeelding met tekst, schermopname, lijn, diagram&#10;&#10;Automatisch gegenereerde beschrijving">
            <a:extLst>
              <a:ext uri="{FF2B5EF4-FFF2-40B4-BE49-F238E27FC236}">
                <a16:creationId xmlns:a16="http://schemas.microsoft.com/office/drawing/2014/main" id="{C9A8149D-4239-DD95-B217-DA3D19F7CAF8}"/>
              </a:ext>
            </a:extLst>
          </p:cNvPr>
          <p:cNvPicPr>
            <a:picLocks noGrp="1" noChangeAspect="1"/>
          </p:cNvPicPr>
          <p:nvPr>
            <p:ph idx="1"/>
          </p:nvPr>
        </p:nvPicPr>
        <p:blipFill>
          <a:blip r:embed="rId2"/>
          <a:stretch>
            <a:fillRect/>
          </a:stretch>
        </p:blipFill>
        <p:spPr>
          <a:xfrm>
            <a:off x="1159329" y="1471006"/>
            <a:ext cx="8911771" cy="4567724"/>
          </a:xfrm>
          <a:prstGeom prst="rect">
            <a:avLst/>
          </a:prstGeom>
        </p:spPr>
      </p:pic>
      <p:sp>
        <p:nvSpPr>
          <p:cNvPr id="5" name="Tijdelijke aanduiding voor dianummer 4">
            <a:extLst>
              <a:ext uri="{FF2B5EF4-FFF2-40B4-BE49-F238E27FC236}">
                <a16:creationId xmlns:a16="http://schemas.microsoft.com/office/drawing/2014/main" id="{A4B7688F-117B-0042-9BC4-5332EEFB0A10}"/>
              </a:ext>
            </a:extLst>
          </p:cNvPr>
          <p:cNvSpPr>
            <a:spLocks noGrp="1"/>
          </p:cNvSpPr>
          <p:nvPr>
            <p:ph type="sldNum" sz="quarter" idx="12"/>
          </p:nvPr>
        </p:nvSpPr>
        <p:spPr/>
        <p:txBody>
          <a:bodyPr/>
          <a:lstStyle/>
          <a:p>
            <a:fld id="{8C7C033C-40F1-4A10-B976-2CA4045C7D90}" type="slidenum">
              <a:rPr lang="nl-NL" sz="3600" smtClean="0"/>
              <a:t>14</a:t>
            </a:fld>
            <a:endParaRPr lang="nl-NL" sz="3600" dirty="0"/>
          </a:p>
        </p:txBody>
      </p:sp>
      <p:sp>
        <p:nvSpPr>
          <p:cNvPr id="6" name="Tijdelijke aanduiding voor voettekst 5">
            <a:extLst>
              <a:ext uri="{FF2B5EF4-FFF2-40B4-BE49-F238E27FC236}">
                <a16:creationId xmlns:a16="http://schemas.microsoft.com/office/drawing/2014/main" id="{BF795ABE-A032-C160-1B0C-19130C18356B}"/>
              </a:ext>
            </a:extLst>
          </p:cNvPr>
          <p:cNvSpPr>
            <a:spLocks noGrp="1"/>
          </p:cNvSpPr>
          <p:nvPr>
            <p:ph type="ftr" sz="quarter" idx="11"/>
          </p:nvPr>
        </p:nvSpPr>
        <p:spPr/>
        <p:txBody>
          <a:bodyPr/>
          <a:lstStyle/>
          <a:p>
            <a:r>
              <a:rPr lang="nl-NL" sz="2400" dirty="0"/>
              <a:t>Oriëntatiefase</a:t>
            </a:r>
          </a:p>
        </p:txBody>
      </p:sp>
    </p:spTree>
    <p:extLst>
      <p:ext uri="{BB962C8B-B14F-4D97-AF65-F5344CB8AC3E}">
        <p14:creationId xmlns:p14="http://schemas.microsoft.com/office/powerpoint/2010/main" val="4136503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5474D-F52F-8B86-03F0-E3C62612F1FC}"/>
              </a:ext>
            </a:extLst>
          </p:cNvPr>
          <p:cNvSpPr>
            <a:spLocks noGrp="1"/>
          </p:cNvSpPr>
          <p:nvPr>
            <p:ph type="title"/>
          </p:nvPr>
        </p:nvSpPr>
        <p:spPr/>
        <p:txBody>
          <a:bodyPr/>
          <a:lstStyle/>
          <a:p>
            <a:r>
              <a:rPr lang="nl-NL" dirty="0"/>
              <a:t>Wat zijn jouw loopbaanmotieven?</a:t>
            </a:r>
          </a:p>
        </p:txBody>
      </p:sp>
      <p:sp>
        <p:nvSpPr>
          <p:cNvPr id="3" name="Tijdelijke aanduiding voor inhoud 2">
            <a:extLst>
              <a:ext uri="{FF2B5EF4-FFF2-40B4-BE49-F238E27FC236}">
                <a16:creationId xmlns:a16="http://schemas.microsoft.com/office/drawing/2014/main" id="{0926D18A-D9E0-DA6B-B233-211E39F0C199}"/>
              </a:ext>
            </a:extLst>
          </p:cNvPr>
          <p:cNvSpPr>
            <a:spLocks noGrp="1"/>
          </p:cNvSpPr>
          <p:nvPr>
            <p:ph idx="1"/>
          </p:nvPr>
        </p:nvSpPr>
        <p:spPr/>
        <p:txBody>
          <a:bodyPr/>
          <a:lstStyle/>
          <a:p>
            <a:pPr>
              <a:lnSpc>
                <a:spcPct val="107000"/>
              </a:lnSpc>
              <a:spcAft>
                <a:spcPts val="800"/>
              </a:spcAft>
            </a:pPr>
            <a:r>
              <a:rPr lang="nl-NL" sz="2800" u="sng" kern="100" dirty="0">
                <a:solidFill>
                  <a:srgbClr val="0563C1"/>
                </a:solidFill>
                <a:effectLst/>
                <a:latin typeface="Calibri" panose="020F0502020204030204" pitchFamily="34" charset="0"/>
                <a:ea typeface="MS Mincho" panose="02020609040205080304" pitchFamily="49" charset="-128"/>
                <a:cs typeface="Times New Roman" panose="02020603050405020304" pitchFamily="18" charset="0"/>
                <a:hlinkClick r:id="rId2"/>
              </a:rPr>
              <a:t>https://carrieresite.nl/loopbaanmotieven</a:t>
            </a:r>
            <a:r>
              <a:rPr lang="nl-NL" sz="2800" kern="100" dirty="0">
                <a:effectLst/>
                <a:latin typeface="Calibri" panose="020F0502020204030204" pitchFamily="34" charset="0"/>
                <a:ea typeface="MS Mincho" panose="02020609040205080304" pitchFamily="49" charset="-128"/>
                <a:cs typeface="Times New Roman" panose="02020603050405020304" pitchFamily="18" charset="0"/>
              </a:rPr>
              <a:t> </a:t>
            </a:r>
          </a:p>
          <a:p>
            <a:endParaRPr lang="nl-NL" dirty="0"/>
          </a:p>
        </p:txBody>
      </p:sp>
      <p:sp>
        <p:nvSpPr>
          <p:cNvPr id="4" name="Tijdelijke aanduiding voor dianummer 3">
            <a:extLst>
              <a:ext uri="{FF2B5EF4-FFF2-40B4-BE49-F238E27FC236}">
                <a16:creationId xmlns:a16="http://schemas.microsoft.com/office/drawing/2014/main" id="{C651B5AE-F61D-1973-FB47-97096163557E}"/>
              </a:ext>
            </a:extLst>
          </p:cNvPr>
          <p:cNvSpPr>
            <a:spLocks noGrp="1"/>
          </p:cNvSpPr>
          <p:nvPr>
            <p:ph type="sldNum" sz="quarter" idx="12"/>
          </p:nvPr>
        </p:nvSpPr>
        <p:spPr/>
        <p:txBody>
          <a:bodyPr/>
          <a:lstStyle/>
          <a:p>
            <a:fld id="{8C7C033C-40F1-4A10-B976-2CA4045C7D90}" type="slidenum">
              <a:rPr lang="nl-NL" sz="3600" smtClean="0">
                <a:highlight>
                  <a:srgbClr val="FFFF00"/>
                </a:highlight>
              </a:rPr>
              <a:t>15</a:t>
            </a:fld>
            <a:endParaRPr lang="nl-NL" sz="3600" dirty="0">
              <a:highlight>
                <a:srgbClr val="FFFF00"/>
              </a:highlight>
            </a:endParaRPr>
          </a:p>
        </p:txBody>
      </p:sp>
      <p:sp>
        <p:nvSpPr>
          <p:cNvPr id="5" name="Tijdelijke aanduiding voor voettekst 4">
            <a:extLst>
              <a:ext uri="{FF2B5EF4-FFF2-40B4-BE49-F238E27FC236}">
                <a16:creationId xmlns:a16="http://schemas.microsoft.com/office/drawing/2014/main" id="{66E49328-1960-CEE2-0B62-88DFBE26757E}"/>
              </a:ext>
            </a:extLst>
          </p:cNvPr>
          <p:cNvSpPr>
            <a:spLocks noGrp="1"/>
          </p:cNvSpPr>
          <p:nvPr>
            <p:ph type="ftr" sz="quarter" idx="11"/>
          </p:nvPr>
        </p:nvSpPr>
        <p:spPr/>
        <p:txBody>
          <a:bodyPr/>
          <a:lstStyle/>
          <a:p>
            <a:r>
              <a:rPr lang="nl-NL" sz="2400" dirty="0"/>
              <a:t>Oriëntatiefase</a:t>
            </a:r>
          </a:p>
        </p:txBody>
      </p:sp>
    </p:spTree>
    <p:extLst>
      <p:ext uri="{BB962C8B-B14F-4D97-AF65-F5344CB8AC3E}">
        <p14:creationId xmlns:p14="http://schemas.microsoft.com/office/powerpoint/2010/main" val="3868406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28E8C-974C-108A-A62B-A15E51FC1F09}"/>
              </a:ext>
            </a:extLst>
          </p:cNvPr>
          <p:cNvSpPr>
            <a:spLocks noGrp="1"/>
          </p:cNvSpPr>
          <p:nvPr>
            <p:ph type="title"/>
          </p:nvPr>
        </p:nvSpPr>
        <p:spPr/>
        <p:txBody>
          <a:bodyPr/>
          <a:lstStyle/>
          <a:p>
            <a:r>
              <a:rPr lang="nl-NL" dirty="0"/>
              <a:t>Voorbeeld drijfveren</a:t>
            </a:r>
          </a:p>
        </p:txBody>
      </p:sp>
      <p:pic>
        <p:nvPicPr>
          <p:cNvPr id="4" name="Tijdelijke aanduiding voor inhoud 3">
            <a:extLst>
              <a:ext uri="{FF2B5EF4-FFF2-40B4-BE49-F238E27FC236}">
                <a16:creationId xmlns:a16="http://schemas.microsoft.com/office/drawing/2014/main" id="{1237C363-422A-A059-B66F-FA52BC79E6F3}"/>
              </a:ext>
            </a:extLst>
          </p:cNvPr>
          <p:cNvPicPr>
            <a:picLocks noGrp="1" noChangeAspect="1"/>
          </p:cNvPicPr>
          <p:nvPr>
            <p:ph idx="1"/>
          </p:nvPr>
        </p:nvPicPr>
        <p:blipFill>
          <a:blip r:embed="rId2"/>
          <a:stretch>
            <a:fillRect/>
          </a:stretch>
        </p:blipFill>
        <p:spPr>
          <a:xfrm>
            <a:off x="3221736" y="1568691"/>
            <a:ext cx="6901978" cy="4787659"/>
          </a:xfrm>
          <a:prstGeom prst="rect">
            <a:avLst/>
          </a:prstGeom>
        </p:spPr>
      </p:pic>
      <p:sp>
        <p:nvSpPr>
          <p:cNvPr id="5" name="Tijdelijke aanduiding voor dianummer 4">
            <a:extLst>
              <a:ext uri="{FF2B5EF4-FFF2-40B4-BE49-F238E27FC236}">
                <a16:creationId xmlns:a16="http://schemas.microsoft.com/office/drawing/2014/main" id="{E691E2AA-947D-DAC3-53AE-2831B4A9A3C2}"/>
              </a:ext>
            </a:extLst>
          </p:cNvPr>
          <p:cNvSpPr>
            <a:spLocks noGrp="1"/>
          </p:cNvSpPr>
          <p:nvPr>
            <p:ph type="sldNum" sz="quarter" idx="12"/>
          </p:nvPr>
        </p:nvSpPr>
        <p:spPr/>
        <p:txBody>
          <a:bodyPr/>
          <a:lstStyle/>
          <a:p>
            <a:fld id="{8C7C033C-40F1-4A10-B976-2CA4045C7D90}" type="slidenum">
              <a:rPr lang="nl-NL" sz="3600" smtClean="0"/>
              <a:t>16</a:t>
            </a:fld>
            <a:endParaRPr lang="nl-NL" sz="3600" dirty="0"/>
          </a:p>
        </p:txBody>
      </p:sp>
      <p:sp>
        <p:nvSpPr>
          <p:cNvPr id="6" name="Tijdelijke aanduiding voor voettekst 5">
            <a:extLst>
              <a:ext uri="{FF2B5EF4-FFF2-40B4-BE49-F238E27FC236}">
                <a16:creationId xmlns:a16="http://schemas.microsoft.com/office/drawing/2014/main" id="{56A8B515-7349-C9E6-E5D2-52D8CDB3F96F}"/>
              </a:ext>
            </a:extLst>
          </p:cNvPr>
          <p:cNvSpPr>
            <a:spLocks noGrp="1"/>
          </p:cNvSpPr>
          <p:nvPr>
            <p:ph type="ftr" sz="quarter" idx="11"/>
          </p:nvPr>
        </p:nvSpPr>
        <p:spPr/>
        <p:txBody>
          <a:bodyPr/>
          <a:lstStyle/>
          <a:p>
            <a:r>
              <a:rPr lang="nl-NL" sz="2400" dirty="0"/>
              <a:t>Oriëntatiefase</a:t>
            </a:r>
          </a:p>
        </p:txBody>
      </p:sp>
    </p:spTree>
    <p:extLst>
      <p:ext uri="{BB962C8B-B14F-4D97-AF65-F5344CB8AC3E}">
        <p14:creationId xmlns:p14="http://schemas.microsoft.com/office/powerpoint/2010/main" val="1359814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7AF0E-DF18-9D01-CA78-EAA0C7995001}"/>
              </a:ext>
            </a:extLst>
          </p:cNvPr>
          <p:cNvSpPr>
            <a:spLocks noGrp="1"/>
          </p:cNvSpPr>
          <p:nvPr>
            <p:ph type="title"/>
          </p:nvPr>
        </p:nvSpPr>
        <p:spPr>
          <a:xfrm>
            <a:off x="838200" y="365125"/>
            <a:ext cx="10515600" cy="500289"/>
          </a:xfrm>
        </p:spPr>
        <p:txBody>
          <a:bodyPr>
            <a:normAutofit fontScale="90000"/>
          </a:bodyPr>
          <a:lstStyle/>
          <a:p>
            <a:r>
              <a:rPr lang="nl-NL" dirty="0"/>
              <a:t>Drijfveren definities</a:t>
            </a:r>
          </a:p>
        </p:txBody>
      </p:sp>
      <p:graphicFrame>
        <p:nvGraphicFramePr>
          <p:cNvPr id="4" name="Tijdelijke aanduiding voor inhoud 3">
            <a:extLst>
              <a:ext uri="{FF2B5EF4-FFF2-40B4-BE49-F238E27FC236}">
                <a16:creationId xmlns:a16="http://schemas.microsoft.com/office/drawing/2014/main" id="{79E1ED5C-BE62-C36C-6A6D-A4AF0729EE9D}"/>
              </a:ext>
            </a:extLst>
          </p:cNvPr>
          <p:cNvGraphicFramePr>
            <a:graphicFrameLocks noGrp="1"/>
          </p:cNvGraphicFramePr>
          <p:nvPr>
            <p:ph idx="1"/>
            <p:extLst>
              <p:ext uri="{D42A27DB-BD31-4B8C-83A1-F6EECF244321}">
                <p14:modId xmlns:p14="http://schemas.microsoft.com/office/powerpoint/2010/main" val="3906618"/>
              </p:ext>
            </p:extLst>
          </p:nvPr>
        </p:nvGraphicFramePr>
        <p:xfrm>
          <a:off x="326571" y="1126671"/>
          <a:ext cx="11642271" cy="4735278"/>
        </p:xfrm>
        <a:graphic>
          <a:graphicData uri="http://schemas.openxmlformats.org/drawingml/2006/table">
            <a:tbl>
              <a:tblPr firstRow="1" firstCol="1" bandRow="1"/>
              <a:tblGrid>
                <a:gridCol w="11642271">
                  <a:extLst>
                    <a:ext uri="{9D8B030D-6E8A-4147-A177-3AD203B41FA5}">
                      <a16:colId xmlns:a16="http://schemas.microsoft.com/office/drawing/2014/main" val="1189359751"/>
                    </a:ext>
                  </a:extLst>
                </a:gridCol>
              </a:tblGrid>
              <a:tr h="263071">
                <a:tc>
                  <a:txBody>
                    <a:bodyPr/>
                    <a:lstStyle/>
                    <a:p>
                      <a:pPr algn="ctr">
                        <a:lnSpc>
                          <a:spcPct val="107000"/>
                        </a:lnSpc>
                        <a:spcAft>
                          <a:spcPts val="800"/>
                        </a:spcAft>
                      </a:pPr>
                      <a:r>
                        <a:rPr lang="nl-NL" sz="1200" b="1" ker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Materiële beloning</a:t>
                      </a:r>
                      <a:endParaRPr lang="nl-NL" sz="1100" kern="100">
                        <a:effectLst/>
                        <a:latin typeface="Calibri" panose="020F0502020204030204" pitchFamily="34" charset="0"/>
                        <a:ea typeface="MS Mincho" panose="02020609040205080304" pitchFamily="49" charset="-128"/>
                        <a:cs typeface="Times New Roman" panose="02020603050405020304" pitchFamily="18" charset="0"/>
                      </a:endParaRPr>
                    </a:p>
                  </a:txBody>
                  <a:tcPr marL="9525" marR="9525" marT="9525" marB="9525" anchor="ctr">
                    <a:lnL>
                      <a:noFill/>
                    </a:lnL>
                    <a:lnR>
                      <a:noFill/>
                    </a:lnR>
                    <a:lnT>
                      <a:noFill/>
                    </a:lnT>
                    <a:lnB>
                      <a:noFill/>
                    </a:lnB>
                    <a:solidFill>
                      <a:srgbClr val="477575"/>
                    </a:solidFill>
                  </a:tcPr>
                </a:tc>
                <a:extLst>
                  <a:ext uri="{0D108BD9-81ED-4DB2-BD59-A6C34878D82A}">
                    <a16:rowId xmlns:a16="http://schemas.microsoft.com/office/drawing/2014/main" val="2509382142"/>
                  </a:ext>
                </a:extLst>
              </a:tr>
              <a:tr h="263071">
                <a:tc>
                  <a:txBody>
                    <a:bodyPr/>
                    <a:lstStyle/>
                    <a:p>
                      <a:pPr>
                        <a:lnSpc>
                          <a:spcPct val="107000"/>
                        </a:lnSpc>
                        <a:spcAft>
                          <a:spcPts val="800"/>
                        </a:spcAft>
                      </a:pPr>
                      <a:r>
                        <a:rPr lang="nl-NL" sz="1200" kern="0">
                          <a:effectLst/>
                          <a:latin typeface="Times New Roman" panose="02020603050405020304" pitchFamily="18" charset="0"/>
                          <a:ea typeface="Times New Roman" panose="02020603050405020304" pitchFamily="18" charset="0"/>
                          <a:cs typeface="Times New Roman" panose="02020603050405020304" pitchFamily="18" charset="0"/>
                        </a:rPr>
                        <a:t>streven naar bezittingen, geld, rijkdom, luxe en een hoger dan gemiddelde levensstandaard, voornamelijk werken om dit te bereiken</a:t>
                      </a:r>
                      <a:endParaRPr lang="nl-NL" sz="1100" kern="100">
                        <a:effectLst/>
                        <a:latin typeface="Calibri" panose="020F0502020204030204" pitchFamily="34" charset="0"/>
                        <a:ea typeface="MS Mincho" panose="02020609040205080304" pitchFamily="49" charset="-128"/>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3967051486"/>
                  </a:ext>
                </a:extLst>
              </a:tr>
              <a:tr h="263071">
                <a:tc>
                  <a:txBody>
                    <a:bodyPr/>
                    <a:lstStyle/>
                    <a:p>
                      <a:pPr algn="ctr">
                        <a:lnSpc>
                          <a:spcPct val="107000"/>
                        </a:lnSpc>
                        <a:spcAft>
                          <a:spcPts val="800"/>
                        </a:spcAft>
                      </a:pPr>
                      <a:r>
                        <a:rPr lang="nl-NL" sz="1200" b="1" ker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Machtsinvloed</a:t>
                      </a:r>
                      <a:endParaRPr lang="nl-NL" sz="1100" kern="100">
                        <a:effectLst/>
                        <a:latin typeface="Calibri" panose="020F0502020204030204" pitchFamily="34" charset="0"/>
                        <a:ea typeface="MS Mincho" panose="02020609040205080304" pitchFamily="49" charset="-128"/>
                        <a:cs typeface="Times New Roman" panose="02020603050405020304" pitchFamily="18" charset="0"/>
                      </a:endParaRPr>
                    </a:p>
                  </a:txBody>
                  <a:tcPr marL="9525" marR="9525" marT="9525" marB="9525" anchor="ctr">
                    <a:lnL>
                      <a:noFill/>
                    </a:lnL>
                    <a:lnR>
                      <a:noFill/>
                    </a:lnR>
                    <a:lnT>
                      <a:noFill/>
                    </a:lnT>
                    <a:lnB>
                      <a:noFill/>
                    </a:lnB>
                    <a:solidFill>
                      <a:srgbClr val="477575"/>
                    </a:solidFill>
                  </a:tcPr>
                </a:tc>
                <a:extLst>
                  <a:ext uri="{0D108BD9-81ED-4DB2-BD59-A6C34878D82A}">
                    <a16:rowId xmlns:a16="http://schemas.microsoft.com/office/drawing/2014/main" val="3381581196"/>
                  </a:ext>
                </a:extLst>
              </a:tr>
              <a:tr h="263071">
                <a:tc>
                  <a:txBody>
                    <a:bodyPr/>
                    <a:lstStyle/>
                    <a:p>
                      <a:pPr>
                        <a:lnSpc>
                          <a:spcPct val="107000"/>
                        </a:lnSpc>
                        <a:spcAft>
                          <a:spcPts val="800"/>
                        </a:spcAft>
                      </a:pPr>
                      <a:r>
                        <a:rPr lang="nl-NL" sz="1200" kern="0">
                          <a:effectLst/>
                          <a:latin typeface="Times New Roman" panose="02020603050405020304" pitchFamily="18" charset="0"/>
                          <a:ea typeface="Times New Roman" panose="02020603050405020304" pitchFamily="18" charset="0"/>
                          <a:cs typeface="Times New Roman" panose="02020603050405020304" pitchFamily="18" charset="0"/>
                        </a:rPr>
                        <a:t>streven naar controle over andere mensen en/of hulpbronnen of goederen; willen leidinggeven, sturing kunnen geven, dingen kunnen beinvloeden en regelen</a:t>
                      </a:r>
                      <a:endParaRPr lang="nl-NL" sz="1100" kern="100">
                        <a:effectLst/>
                        <a:latin typeface="Calibri" panose="020F0502020204030204" pitchFamily="34" charset="0"/>
                        <a:ea typeface="MS Mincho" panose="02020609040205080304" pitchFamily="49" charset="-128"/>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3734418671"/>
                  </a:ext>
                </a:extLst>
              </a:tr>
              <a:tr h="263071">
                <a:tc>
                  <a:txBody>
                    <a:bodyPr/>
                    <a:lstStyle/>
                    <a:p>
                      <a:pPr algn="ctr">
                        <a:lnSpc>
                          <a:spcPct val="107000"/>
                        </a:lnSpc>
                        <a:spcAft>
                          <a:spcPts val="800"/>
                        </a:spcAft>
                      </a:pPr>
                      <a:r>
                        <a:rPr lang="nl-NL" sz="1200" b="1" ker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Zingeving</a:t>
                      </a:r>
                      <a:endParaRPr lang="nl-NL" sz="1100" kern="100">
                        <a:effectLst/>
                        <a:latin typeface="Calibri" panose="020F0502020204030204" pitchFamily="34" charset="0"/>
                        <a:ea typeface="MS Mincho" panose="02020609040205080304" pitchFamily="49" charset="-128"/>
                        <a:cs typeface="Times New Roman" panose="02020603050405020304" pitchFamily="18" charset="0"/>
                      </a:endParaRPr>
                    </a:p>
                  </a:txBody>
                  <a:tcPr marL="9525" marR="9525" marT="9525" marB="9525" anchor="ctr">
                    <a:lnL>
                      <a:noFill/>
                    </a:lnL>
                    <a:lnR>
                      <a:noFill/>
                    </a:lnR>
                    <a:lnT>
                      <a:noFill/>
                    </a:lnT>
                    <a:lnB>
                      <a:noFill/>
                    </a:lnB>
                    <a:solidFill>
                      <a:srgbClr val="477575"/>
                    </a:solidFill>
                  </a:tcPr>
                </a:tc>
                <a:extLst>
                  <a:ext uri="{0D108BD9-81ED-4DB2-BD59-A6C34878D82A}">
                    <a16:rowId xmlns:a16="http://schemas.microsoft.com/office/drawing/2014/main" val="1912424850"/>
                  </a:ext>
                </a:extLst>
              </a:tr>
              <a:tr h="263071">
                <a:tc>
                  <a:txBody>
                    <a:bodyPr/>
                    <a:lstStyle/>
                    <a:p>
                      <a:pPr>
                        <a:lnSpc>
                          <a:spcPct val="107000"/>
                        </a:lnSpc>
                        <a:spcAft>
                          <a:spcPts val="800"/>
                        </a:spcAft>
                      </a:pPr>
                      <a:r>
                        <a:rPr lang="nl-NL" sz="1200" kern="0">
                          <a:effectLst/>
                          <a:latin typeface="Times New Roman" panose="02020603050405020304" pitchFamily="18" charset="0"/>
                          <a:ea typeface="Times New Roman" panose="02020603050405020304" pitchFamily="18" charset="0"/>
                          <a:cs typeface="Times New Roman" panose="02020603050405020304" pitchFamily="18" charset="0"/>
                        </a:rPr>
                        <a:t>streven om dingen te doen die waardevol op zichzelf zijn, iets positiefs aan je werk, mensen of de wereld kunnen bijdragen</a:t>
                      </a:r>
                      <a:endParaRPr lang="nl-NL" sz="1100" kern="100">
                        <a:effectLst/>
                        <a:latin typeface="Calibri" panose="020F0502020204030204" pitchFamily="34" charset="0"/>
                        <a:ea typeface="MS Mincho" panose="02020609040205080304" pitchFamily="49" charset="-128"/>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1321924153"/>
                  </a:ext>
                </a:extLst>
              </a:tr>
              <a:tr h="263071">
                <a:tc>
                  <a:txBody>
                    <a:bodyPr/>
                    <a:lstStyle/>
                    <a:p>
                      <a:pPr algn="ctr">
                        <a:lnSpc>
                          <a:spcPct val="107000"/>
                        </a:lnSpc>
                        <a:spcAft>
                          <a:spcPts val="800"/>
                        </a:spcAft>
                      </a:pPr>
                      <a:r>
                        <a:rPr lang="nl-NL" sz="1200" b="1" ker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Deskundigheid</a:t>
                      </a:r>
                      <a:endParaRPr lang="nl-NL" sz="1100" kern="100">
                        <a:effectLst/>
                        <a:latin typeface="Calibri" panose="020F0502020204030204" pitchFamily="34" charset="0"/>
                        <a:ea typeface="MS Mincho" panose="02020609040205080304" pitchFamily="49" charset="-128"/>
                        <a:cs typeface="Times New Roman" panose="02020603050405020304" pitchFamily="18" charset="0"/>
                      </a:endParaRPr>
                    </a:p>
                  </a:txBody>
                  <a:tcPr marL="9525" marR="9525" marT="9525" marB="9525" anchor="ctr">
                    <a:lnL>
                      <a:noFill/>
                    </a:lnL>
                    <a:lnR>
                      <a:noFill/>
                    </a:lnR>
                    <a:lnT>
                      <a:noFill/>
                    </a:lnT>
                    <a:lnB>
                      <a:noFill/>
                    </a:lnB>
                    <a:solidFill>
                      <a:srgbClr val="477575"/>
                    </a:solidFill>
                  </a:tcPr>
                </a:tc>
                <a:extLst>
                  <a:ext uri="{0D108BD9-81ED-4DB2-BD59-A6C34878D82A}">
                    <a16:rowId xmlns:a16="http://schemas.microsoft.com/office/drawing/2014/main" val="4054435215"/>
                  </a:ext>
                </a:extLst>
              </a:tr>
              <a:tr h="263071">
                <a:tc>
                  <a:txBody>
                    <a:bodyPr/>
                    <a:lstStyle/>
                    <a:p>
                      <a:pPr>
                        <a:lnSpc>
                          <a:spcPct val="107000"/>
                        </a:lnSpc>
                        <a:spcAft>
                          <a:spcPts val="800"/>
                        </a:spcAft>
                      </a:pPr>
                      <a:r>
                        <a:rPr lang="nl-NL" sz="1200" kern="0">
                          <a:effectLst/>
                          <a:latin typeface="Times New Roman" panose="02020603050405020304" pitchFamily="18" charset="0"/>
                          <a:ea typeface="Times New Roman" panose="02020603050405020304" pitchFamily="18" charset="0"/>
                          <a:cs typeface="Times New Roman" panose="02020603050405020304" pitchFamily="18" charset="0"/>
                        </a:rPr>
                        <a:t>streven naar een hoog begaafdheidsniveau op een bepaald gespecialiseerd gebied; als vakman, specialist gezien worden</a:t>
                      </a:r>
                      <a:endParaRPr lang="nl-NL" sz="1100" kern="100">
                        <a:effectLst/>
                        <a:latin typeface="Calibri" panose="020F0502020204030204" pitchFamily="34" charset="0"/>
                        <a:ea typeface="MS Mincho" panose="02020609040205080304" pitchFamily="49" charset="-128"/>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170100496"/>
                  </a:ext>
                </a:extLst>
              </a:tr>
              <a:tr h="263071">
                <a:tc>
                  <a:txBody>
                    <a:bodyPr/>
                    <a:lstStyle/>
                    <a:p>
                      <a:pPr algn="ctr">
                        <a:lnSpc>
                          <a:spcPct val="107000"/>
                        </a:lnSpc>
                        <a:spcAft>
                          <a:spcPts val="800"/>
                        </a:spcAft>
                      </a:pPr>
                      <a:r>
                        <a:rPr lang="nl-NL" sz="1200" b="1" ker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Creativiteit</a:t>
                      </a:r>
                      <a:endParaRPr lang="nl-NL" sz="1100" kern="100">
                        <a:effectLst/>
                        <a:latin typeface="Calibri" panose="020F0502020204030204" pitchFamily="34" charset="0"/>
                        <a:ea typeface="MS Mincho" panose="02020609040205080304" pitchFamily="49" charset="-128"/>
                        <a:cs typeface="Times New Roman" panose="02020603050405020304" pitchFamily="18" charset="0"/>
                      </a:endParaRPr>
                    </a:p>
                  </a:txBody>
                  <a:tcPr marL="9525" marR="9525" marT="9525" marB="9525" anchor="ctr">
                    <a:lnL>
                      <a:noFill/>
                    </a:lnL>
                    <a:lnR>
                      <a:noFill/>
                    </a:lnR>
                    <a:lnT>
                      <a:noFill/>
                    </a:lnT>
                    <a:lnB>
                      <a:noFill/>
                    </a:lnB>
                    <a:solidFill>
                      <a:srgbClr val="477575"/>
                    </a:solidFill>
                  </a:tcPr>
                </a:tc>
                <a:extLst>
                  <a:ext uri="{0D108BD9-81ED-4DB2-BD59-A6C34878D82A}">
                    <a16:rowId xmlns:a16="http://schemas.microsoft.com/office/drawing/2014/main" val="1578037445"/>
                  </a:ext>
                </a:extLst>
              </a:tr>
              <a:tr h="263071">
                <a:tc>
                  <a:txBody>
                    <a:bodyPr/>
                    <a:lstStyle/>
                    <a:p>
                      <a:pPr>
                        <a:lnSpc>
                          <a:spcPct val="107000"/>
                        </a:lnSpc>
                        <a:spcAft>
                          <a:spcPts val="800"/>
                        </a:spcAft>
                      </a:pPr>
                      <a:r>
                        <a:rPr lang="nl-NL" sz="1200" kern="0">
                          <a:effectLst/>
                          <a:latin typeface="Times New Roman" panose="02020603050405020304" pitchFamily="18" charset="0"/>
                          <a:ea typeface="Times New Roman" panose="02020603050405020304" pitchFamily="18" charset="0"/>
                          <a:cs typeface="Times New Roman" panose="02020603050405020304" pitchFamily="18" charset="0"/>
                        </a:rPr>
                        <a:t>streven naar vernieuwing en identificatie met originele producten, nieuwe producten, dingen of wegen bedenken, iets anders kunnen doen dan de meeste anderen</a:t>
                      </a:r>
                      <a:endParaRPr lang="nl-NL" sz="1100" kern="100">
                        <a:effectLst/>
                        <a:latin typeface="Calibri" panose="020F0502020204030204" pitchFamily="34" charset="0"/>
                        <a:ea typeface="MS Mincho" panose="02020609040205080304" pitchFamily="49" charset="-128"/>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1408827472"/>
                  </a:ext>
                </a:extLst>
              </a:tr>
              <a:tr h="263071">
                <a:tc>
                  <a:txBody>
                    <a:bodyPr/>
                    <a:lstStyle/>
                    <a:p>
                      <a:pPr algn="ctr">
                        <a:lnSpc>
                          <a:spcPct val="107000"/>
                        </a:lnSpc>
                        <a:spcAft>
                          <a:spcPts val="800"/>
                        </a:spcAft>
                      </a:pPr>
                      <a:r>
                        <a:rPr lang="nl-NL" sz="1200" b="1" ker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Verwantschap</a:t>
                      </a:r>
                      <a:endParaRPr lang="nl-NL" sz="1100" kern="100">
                        <a:effectLst/>
                        <a:latin typeface="Calibri" panose="020F0502020204030204" pitchFamily="34" charset="0"/>
                        <a:ea typeface="MS Mincho" panose="02020609040205080304" pitchFamily="49" charset="-128"/>
                        <a:cs typeface="Times New Roman" panose="02020603050405020304" pitchFamily="18" charset="0"/>
                      </a:endParaRPr>
                    </a:p>
                  </a:txBody>
                  <a:tcPr marL="9525" marR="9525" marT="9525" marB="9525" anchor="ctr">
                    <a:lnL>
                      <a:noFill/>
                    </a:lnL>
                    <a:lnR>
                      <a:noFill/>
                    </a:lnR>
                    <a:lnT>
                      <a:noFill/>
                    </a:lnT>
                    <a:lnB>
                      <a:noFill/>
                    </a:lnB>
                    <a:solidFill>
                      <a:srgbClr val="477575"/>
                    </a:solidFill>
                  </a:tcPr>
                </a:tc>
                <a:extLst>
                  <a:ext uri="{0D108BD9-81ED-4DB2-BD59-A6C34878D82A}">
                    <a16:rowId xmlns:a16="http://schemas.microsoft.com/office/drawing/2014/main" val="2512453451"/>
                  </a:ext>
                </a:extLst>
              </a:tr>
              <a:tr h="263071">
                <a:tc>
                  <a:txBody>
                    <a:bodyPr/>
                    <a:lstStyle/>
                    <a:p>
                      <a:pPr>
                        <a:lnSpc>
                          <a:spcPct val="107000"/>
                        </a:lnSpc>
                        <a:spcAft>
                          <a:spcPts val="800"/>
                        </a:spcAft>
                      </a:pPr>
                      <a:r>
                        <a:rPr lang="nl-NL" sz="1200" kern="0">
                          <a:effectLst/>
                          <a:latin typeface="Times New Roman" panose="02020603050405020304" pitchFamily="18" charset="0"/>
                          <a:ea typeface="Times New Roman" panose="02020603050405020304" pitchFamily="18" charset="0"/>
                          <a:cs typeface="Times New Roman" panose="02020603050405020304" pitchFamily="18" charset="0"/>
                        </a:rPr>
                        <a:t>streven naar goede, vriendschappelijke sociale contacten met andere mensen, zowel op het werk, alsook daarbuiten</a:t>
                      </a:r>
                      <a:endParaRPr lang="nl-NL" sz="1100" kern="100">
                        <a:effectLst/>
                        <a:latin typeface="Calibri" panose="020F0502020204030204" pitchFamily="34" charset="0"/>
                        <a:ea typeface="MS Mincho" panose="02020609040205080304" pitchFamily="49" charset="-128"/>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1732956322"/>
                  </a:ext>
                </a:extLst>
              </a:tr>
              <a:tr h="263071">
                <a:tc>
                  <a:txBody>
                    <a:bodyPr/>
                    <a:lstStyle/>
                    <a:p>
                      <a:pPr algn="ctr">
                        <a:lnSpc>
                          <a:spcPct val="107000"/>
                        </a:lnSpc>
                        <a:spcAft>
                          <a:spcPts val="800"/>
                        </a:spcAft>
                      </a:pPr>
                      <a:r>
                        <a:rPr lang="nl-NL" sz="1200" b="1" ker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Autonomie</a:t>
                      </a:r>
                      <a:endParaRPr lang="nl-NL" sz="1100" kern="100">
                        <a:effectLst/>
                        <a:latin typeface="Calibri" panose="020F0502020204030204" pitchFamily="34" charset="0"/>
                        <a:ea typeface="MS Mincho" panose="02020609040205080304" pitchFamily="49" charset="-128"/>
                        <a:cs typeface="Times New Roman" panose="02020603050405020304" pitchFamily="18" charset="0"/>
                      </a:endParaRPr>
                    </a:p>
                  </a:txBody>
                  <a:tcPr marL="9525" marR="9525" marT="9525" marB="9525" anchor="ctr">
                    <a:lnL>
                      <a:noFill/>
                    </a:lnL>
                    <a:lnR>
                      <a:noFill/>
                    </a:lnR>
                    <a:lnT>
                      <a:noFill/>
                    </a:lnT>
                    <a:lnB>
                      <a:noFill/>
                    </a:lnB>
                    <a:solidFill>
                      <a:srgbClr val="477575"/>
                    </a:solidFill>
                  </a:tcPr>
                </a:tc>
                <a:extLst>
                  <a:ext uri="{0D108BD9-81ED-4DB2-BD59-A6C34878D82A}">
                    <a16:rowId xmlns:a16="http://schemas.microsoft.com/office/drawing/2014/main" val="4002021437"/>
                  </a:ext>
                </a:extLst>
              </a:tr>
              <a:tr h="263071">
                <a:tc>
                  <a:txBody>
                    <a:bodyPr/>
                    <a:lstStyle/>
                    <a:p>
                      <a:pPr>
                        <a:lnSpc>
                          <a:spcPct val="107000"/>
                        </a:lnSpc>
                        <a:spcAft>
                          <a:spcPts val="800"/>
                        </a:spcAft>
                      </a:pPr>
                      <a:r>
                        <a:rPr lang="nl-NL" sz="1200" kern="0">
                          <a:effectLst/>
                          <a:latin typeface="Times New Roman" panose="02020603050405020304" pitchFamily="18" charset="0"/>
                          <a:ea typeface="Times New Roman" panose="02020603050405020304" pitchFamily="18" charset="0"/>
                          <a:cs typeface="Times New Roman" panose="02020603050405020304" pitchFamily="18" charset="0"/>
                        </a:rPr>
                        <a:t>streven naar onafhankelijkheid, zelfstandigheid en de mogelijkheid om zelf beslissingen en verantwoordelijkheid te kunnen nemen</a:t>
                      </a:r>
                      <a:endParaRPr lang="nl-NL" sz="1100" kern="100">
                        <a:effectLst/>
                        <a:latin typeface="Calibri" panose="020F0502020204030204" pitchFamily="34" charset="0"/>
                        <a:ea typeface="MS Mincho" panose="02020609040205080304" pitchFamily="49" charset="-128"/>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1493002318"/>
                  </a:ext>
                </a:extLst>
              </a:tr>
              <a:tr h="263071">
                <a:tc>
                  <a:txBody>
                    <a:bodyPr/>
                    <a:lstStyle/>
                    <a:p>
                      <a:pPr algn="ctr">
                        <a:lnSpc>
                          <a:spcPct val="107000"/>
                        </a:lnSpc>
                        <a:spcAft>
                          <a:spcPts val="800"/>
                        </a:spcAft>
                      </a:pPr>
                      <a:r>
                        <a:rPr lang="nl-NL" sz="1200" b="1" ker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Veiligheid / Zekerheid</a:t>
                      </a:r>
                      <a:endParaRPr lang="nl-NL" sz="1100" kern="100">
                        <a:effectLst/>
                        <a:latin typeface="Calibri" panose="020F0502020204030204" pitchFamily="34" charset="0"/>
                        <a:ea typeface="MS Mincho" panose="02020609040205080304" pitchFamily="49" charset="-128"/>
                        <a:cs typeface="Times New Roman" panose="02020603050405020304" pitchFamily="18" charset="0"/>
                      </a:endParaRPr>
                    </a:p>
                  </a:txBody>
                  <a:tcPr marL="9525" marR="9525" marT="9525" marB="9525" anchor="ctr">
                    <a:lnL>
                      <a:noFill/>
                    </a:lnL>
                    <a:lnR>
                      <a:noFill/>
                    </a:lnR>
                    <a:lnT>
                      <a:noFill/>
                    </a:lnT>
                    <a:lnB>
                      <a:noFill/>
                    </a:lnB>
                    <a:solidFill>
                      <a:srgbClr val="477575"/>
                    </a:solidFill>
                  </a:tcPr>
                </a:tc>
                <a:extLst>
                  <a:ext uri="{0D108BD9-81ED-4DB2-BD59-A6C34878D82A}">
                    <a16:rowId xmlns:a16="http://schemas.microsoft.com/office/drawing/2014/main" val="1348294655"/>
                  </a:ext>
                </a:extLst>
              </a:tr>
              <a:tr h="263071">
                <a:tc>
                  <a:txBody>
                    <a:bodyPr/>
                    <a:lstStyle/>
                    <a:p>
                      <a:pPr>
                        <a:lnSpc>
                          <a:spcPct val="107000"/>
                        </a:lnSpc>
                        <a:spcAft>
                          <a:spcPts val="800"/>
                        </a:spcAft>
                      </a:pPr>
                      <a:r>
                        <a:rPr lang="nl-NL" sz="1200" kern="0">
                          <a:effectLst/>
                          <a:latin typeface="Times New Roman" panose="02020603050405020304" pitchFamily="18" charset="0"/>
                          <a:ea typeface="Times New Roman" panose="02020603050405020304" pitchFamily="18" charset="0"/>
                          <a:cs typeface="Times New Roman" panose="02020603050405020304" pitchFamily="18" charset="0"/>
                        </a:rPr>
                        <a:t>streven naar een betrouwbare en voorspelbare toekomst, vooral op financieel vlak, niet houden van verrassingen en toevalligheden</a:t>
                      </a:r>
                      <a:endParaRPr lang="nl-NL" sz="1100" kern="100">
                        <a:effectLst/>
                        <a:latin typeface="Calibri" panose="020F0502020204030204" pitchFamily="34" charset="0"/>
                        <a:ea typeface="MS Mincho" panose="02020609040205080304" pitchFamily="49" charset="-128"/>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228512720"/>
                  </a:ext>
                </a:extLst>
              </a:tr>
              <a:tr h="263071">
                <a:tc>
                  <a:txBody>
                    <a:bodyPr/>
                    <a:lstStyle/>
                    <a:p>
                      <a:pPr algn="ctr">
                        <a:lnSpc>
                          <a:spcPct val="107000"/>
                        </a:lnSpc>
                        <a:spcAft>
                          <a:spcPts val="800"/>
                        </a:spcAft>
                      </a:pPr>
                      <a:r>
                        <a:rPr lang="nl-NL" sz="1200" b="1" kern="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Status</a:t>
                      </a:r>
                      <a:endParaRPr lang="nl-NL" sz="1100" kern="100">
                        <a:effectLst/>
                        <a:latin typeface="Calibri" panose="020F0502020204030204" pitchFamily="34" charset="0"/>
                        <a:ea typeface="MS Mincho" panose="02020609040205080304" pitchFamily="49" charset="-128"/>
                        <a:cs typeface="Times New Roman" panose="02020603050405020304" pitchFamily="18" charset="0"/>
                      </a:endParaRPr>
                    </a:p>
                  </a:txBody>
                  <a:tcPr marL="9525" marR="9525" marT="9525" marB="9525" anchor="ctr">
                    <a:lnL>
                      <a:noFill/>
                    </a:lnL>
                    <a:lnR>
                      <a:noFill/>
                    </a:lnR>
                    <a:lnT>
                      <a:noFill/>
                    </a:lnT>
                    <a:lnB>
                      <a:noFill/>
                    </a:lnB>
                    <a:solidFill>
                      <a:srgbClr val="477575"/>
                    </a:solidFill>
                  </a:tcPr>
                </a:tc>
                <a:extLst>
                  <a:ext uri="{0D108BD9-81ED-4DB2-BD59-A6C34878D82A}">
                    <a16:rowId xmlns:a16="http://schemas.microsoft.com/office/drawing/2014/main" val="3985849896"/>
                  </a:ext>
                </a:extLst>
              </a:tr>
              <a:tr h="263071">
                <a:tc>
                  <a:txBody>
                    <a:bodyPr/>
                    <a:lstStyle/>
                    <a:p>
                      <a:pPr>
                        <a:lnSpc>
                          <a:spcPct val="107000"/>
                        </a:lnSpc>
                        <a:spcAft>
                          <a:spcPts val="800"/>
                        </a:spcAft>
                      </a:pPr>
                      <a:r>
                        <a:rPr lang="nl-NL" sz="1200" kern="0" dirty="0">
                          <a:effectLst/>
                          <a:latin typeface="Times New Roman" panose="02020603050405020304" pitchFamily="18" charset="0"/>
                          <a:ea typeface="Times New Roman" panose="02020603050405020304" pitchFamily="18" charset="0"/>
                          <a:cs typeface="Times New Roman" panose="02020603050405020304" pitchFamily="18" charset="0"/>
                        </a:rPr>
                        <a:t>streven naar erkenning, bewondering en respect in de samenleving, aanzien en bewondering van anderen en je omgeving willen</a:t>
                      </a:r>
                      <a:endParaRPr lang="nl-NL" sz="1100" kern="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9525" marR="9525" marT="9525" marB="9525" anchor="ctr">
                    <a:lnL>
                      <a:noFill/>
                    </a:lnL>
                    <a:lnR>
                      <a:noFill/>
                    </a:lnR>
                    <a:lnT>
                      <a:noFill/>
                    </a:lnT>
                    <a:lnB>
                      <a:noFill/>
                    </a:lnB>
                  </a:tcPr>
                </a:tc>
                <a:extLst>
                  <a:ext uri="{0D108BD9-81ED-4DB2-BD59-A6C34878D82A}">
                    <a16:rowId xmlns:a16="http://schemas.microsoft.com/office/drawing/2014/main" val="3413378755"/>
                  </a:ext>
                </a:extLst>
              </a:tr>
            </a:tbl>
          </a:graphicData>
        </a:graphic>
      </p:graphicFrame>
      <p:sp>
        <p:nvSpPr>
          <p:cNvPr id="5" name="Rectangle 1">
            <a:extLst>
              <a:ext uri="{FF2B5EF4-FFF2-40B4-BE49-F238E27FC236}">
                <a16:creationId xmlns:a16="http://schemas.microsoft.com/office/drawing/2014/main" id="{CAB9B4B0-0F0C-3AC5-4072-77663B0C3E3A}"/>
              </a:ext>
            </a:extLst>
          </p:cNvPr>
          <p:cNvSpPr>
            <a:spLocks noChangeArrowheads="1"/>
          </p:cNvSpPr>
          <p:nvPr/>
        </p:nvSpPr>
        <p:spPr bwMode="auto">
          <a:xfrm>
            <a:off x="-328149" y="-31440"/>
            <a:ext cx="13233241" cy="549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nl-NL"/>
          </a:p>
        </p:txBody>
      </p:sp>
      <p:sp>
        <p:nvSpPr>
          <p:cNvPr id="6" name="Tijdelijke aanduiding voor dianummer 5">
            <a:extLst>
              <a:ext uri="{FF2B5EF4-FFF2-40B4-BE49-F238E27FC236}">
                <a16:creationId xmlns:a16="http://schemas.microsoft.com/office/drawing/2014/main" id="{5D47733B-7B26-C729-F73D-497CC7926B3E}"/>
              </a:ext>
            </a:extLst>
          </p:cNvPr>
          <p:cNvSpPr>
            <a:spLocks noGrp="1"/>
          </p:cNvSpPr>
          <p:nvPr>
            <p:ph type="sldNum" sz="quarter" idx="12"/>
          </p:nvPr>
        </p:nvSpPr>
        <p:spPr>
          <a:xfrm>
            <a:off x="8610600" y="6356350"/>
            <a:ext cx="2743200" cy="365125"/>
          </a:xfrm>
        </p:spPr>
        <p:txBody>
          <a:bodyPr/>
          <a:lstStyle/>
          <a:p>
            <a:fld id="{8C7C033C-40F1-4A10-B976-2CA4045C7D90}" type="slidenum">
              <a:rPr lang="nl-NL" sz="3600" smtClean="0"/>
              <a:t>17</a:t>
            </a:fld>
            <a:endParaRPr lang="nl-NL" sz="3600" dirty="0"/>
          </a:p>
        </p:txBody>
      </p:sp>
      <p:sp>
        <p:nvSpPr>
          <p:cNvPr id="7" name="Tijdelijke aanduiding voor voettekst 6">
            <a:extLst>
              <a:ext uri="{FF2B5EF4-FFF2-40B4-BE49-F238E27FC236}">
                <a16:creationId xmlns:a16="http://schemas.microsoft.com/office/drawing/2014/main" id="{F15520E4-33EC-D193-942C-657BB33EE8DA}"/>
              </a:ext>
            </a:extLst>
          </p:cNvPr>
          <p:cNvSpPr>
            <a:spLocks noGrp="1"/>
          </p:cNvSpPr>
          <p:nvPr>
            <p:ph type="ftr" sz="quarter" idx="11"/>
          </p:nvPr>
        </p:nvSpPr>
        <p:spPr/>
        <p:txBody>
          <a:bodyPr/>
          <a:lstStyle/>
          <a:p>
            <a:r>
              <a:rPr lang="nl-NL" sz="2400" dirty="0"/>
              <a:t>Oriëntatiefase</a:t>
            </a:r>
          </a:p>
        </p:txBody>
      </p:sp>
    </p:spTree>
    <p:extLst>
      <p:ext uri="{BB962C8B-B14F-4D97-AF65-F5344CB8AC3E}">
        <p14:creationId xmlns:p14="http://schemas.microsoft.com/office/powerpoint/2010/main" val="2285092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F73176-A5F4-C71D-914C-F2A861F3F6BD}"/>
              </a:ext>
            </a:extLst>
          </p:cNvPr>
          <p:cNvSpPr>
            <a:spLocks noGrp="1"/>
          </p:cNvSpPr>
          <p:nvPr>
            <p:ph type="title"/>
          </p:nvPr>
        </p:nvSpPr>
        <p:spPr>
          <a:xfrm>
            <a:off x="838200" y="365126"/>
            <a:ext cx="10515600" cy="630918"/>
          </a:xfrm>
        </p:spPr>
        <p:txBody>
          <a:bodyPr>
            <a:normAutofit fontScale="90000"/>
          </a:bodyPr>
          <a:lstStyle/>
          <a:p>
            <a:r>
              <a:rPr lang="nl-NL" dirty="0"/>
              <a:t>Voorbeeld Beroepspersoonlijkheidstest</a:t>
            </a:r>
          </a:p>
        </p:txBody>
      </p:sp>
      <p:pic>
        <p:nvPicPr>
          <p:cNvPr id="4" name="Tijdelijke aanduiding voor inhoud 3">
            <a:extLst>
              <a:ext uri="{FF2B5EF4-FFF2-40B4-BE49-F238E27FC236}">
                <a16:creationId xmlns:a16="http://schemas.microsoft.com/office/drawing/2014/main" id="{093743B0-2447-9359-CA4C-AB8FA1EE27B5}"/>
              </a:ext>
            </a:extLst>
          </p:cNvPr>
          <p:cNvPicPr>
            <a:picLocks noGrp="1" noChangeAspect="1"/>
          </p:cNvPicPr>
          <p:nvPr>
            <p:ph idx="1"/>
          </p:nvPr>
        </p:nvPicPr>
        <p:blipFill>
          <a:blip r:embed="rId2"/>
          <a:stretch>
            <a:fillRect/>
          </a:stretch>
        </p:blipFill>
        <p:spPr>
          <a:xfrm>
            <a:off x="3907346" y="986952"/>
            <a:ext cx="4492342" cy="4867748"/>
          </a:xfrm>
          <a:prstGeom prst="rect">
            <a:avLst/>
          </a:prstGeom>
        </p:spPr>
      </p:pic>
      <p:sp>
        <p:nvSpPr>
          <p:cNvPr id="5" name="Tijdelijke aanduiding voor dianummer 4">
            <a:extLst>
              <a:ext uri="{FF2B5EF4-FFF2-40B4-BE49-F238E27FC236}">
                <a16:creationId xmlns:a16="http://schemas.microsoft.com/office/drawing/2014/main" id="{6F6CCEF9-15D0-FB41-D13A-09C2837D5CA9}"/>
              </a:ext>
            </a:extLst>
          </p:cNvPr>
          <p:cNvSpPr>
            <a:spLocks noGrp="1"/>
          </p:cNvSpPr>
          <p:nvPr>
            <p:ph type="sldNum" sz="quarter" idx="12"/>
          </p:nvPr>
        </p:nvSpPr>
        <p:spPr/>
        <p:txBody>
          <a:bodyPr/>
          <a:lstStyle/>
          <a:p>
            <a:fld id="{8C7C033C-40F1-4A10-B976-2CA4045C7D90}" type="slidenum">
              <a:rPr lang="nl-NL" sz="3600" smtClean="0"/>
              <a:t>18</a:t>
            </a:fld>
            <a:endParaRPr lang="nl-NL" sz="3600" dirty="0"/>
          </a:p>
        </p:txBody>
      </p:sp>
      <p:sp>
        <p:nvSpPr>
          <p:cNvPr id="6" name="Tijdelijke aanduiding voor voettekst 5">
            <a:extLst>
              <a:ext uri="{FF2B5EF4-FFF2-40B4-BE49-F238E27FC236}">
                <a16:creationId xmlns:a16="http://schemas.microsoft.com/office/drawing/2014/main" id="{C2826B12-F3CD-3A2F-047C-AB0662CDD3C7}"/>
              </a:ext>
            </a:extLst>
          </p:cNvPr>
          <p:cNvSpPr>
            <a:spLocks noGrp="1"/>
          </p:cNvSpPr>
          <p:nvPr>
            <p:ph type="ftr" sz="quarter" idx="11"/>
          </p:nvPr>
        </p:nvSpPr>
        <p:spPr/>
        <p:txBody>
          <a:bodyPr/>
          <a:lstStyle/>
          <a:p>
            <a:r>
              <a:rPr lang="nl-NL" sz="2400" dirty="0"/>
              <a:t>Oriëntatiefase</a:t>
            </a:r>
          </a:p>
        </p:txBody>
      </p:sp>
    </p:spTree>
    <p:extLst>
      <p:ext uri="{BB962C8B-B14F-4D97-AF65-F5344CB8AC3E}">
        <p14:creationId xmlns:p14="http://schemas.microsoft.com/office/powerpoint/2010/main" val="1929767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CD9CAE-527E-2DB2-347A-AB2344AABED8}"/>
              </a:ext>
            </a:extLst>
          </p:cNvPr>
          <p:cNvSpPr>
            <a:spLocks noGrp="1"/>
          </p:cNvSpPr>
          <p:nvPr>
            <p:ph type="title"/>
          </p:nvPr>
        </p:nvSpPr>
        <p:spPr>
          <a:xfrm>
            <a:off x="838200" y="365125"/>
            <a:ext cx="10515600" cy="712561"/>
          </a:xfrm>
        </p:spPr>
        <p:txBody>
          <a:bodyPr/>
          <a:lstStyle/>
          <a:p>
            <a:r>
              <a:rPr lang="nl-NL" dirty="0"/>
              <a:t>Voorbeeld interessetesten</a:t>
            </a:r>
          </a:p>
        </p:txBody>
      </p:sp>
      <p:pic>
        <p:nvPicPr>
          <p:cNvPr id="4" name="Tijdelijke aanduiding voor inhoud 3" descr="Afbeelding met tekst, schermopname, nummer, Lettertype&#10;&#10;Automatisch gegenereerde beschrijving">
            <a:extLst>
              <a:ext uri="{FF2B5EF4-FFF2-40B4-BE49-F238E27FC236}">
                <a16:creationId xmlns:a16="http://schemas.microsoft.com/office/drawing/2014/main" id="{A9D8F32C-3772-B3F3-AFB2-E4AE562B13B4}"/>
              </a:ext>
            </a:extLst>
          </p:cNvPr>
          <p:cNvPicPr>
            <a:picLocks noGrp="1" noChangeAspect="1"/>
          </p:cNvPicPr>
          <p:nvPr>
            <p:ph idx="1"/>
          </p:nvPr>
        </p:nvPicPr>
        <p:blipFill>
          <a:blip r:embed="rId2"/>
          <a:stretch>
            <a:fillRect/>
          </a:stretch>
        </p:blipFill>
        <p:spPr>
          <a:xfrm>
            <a:off x="2047508" y="1077913"/>
            <a:ext cx="8201392" cy="5164802"/>
          </a:xfrm>
          <a:prstGeom prst="rect">
            <a:avLst/>
          </a:prstGeom>
        </p:spPr>
      </p:pic>
      <p:sp>
        <p:nvSpPr>
          <p:cNvPr id="5" name="Tijdelijke aanduiding voor dianummer 4">
            <a:extLst>
              <a:ext uri="{FF2B5EF4-FFF2-40B4-BE49-F238E27FC236}">
                <a16:creationId xmlns:a16="http://schemas.microsoft.com/office/drawing/2014/main" id="{B9CAA769-A07F-F821-55A0-A28BF47A0D0A}"/>
              </a:ext>
            </a:extLst>
          </p:cNvPr>
          <p:cNvSpPr>
            <a:spLocks noGrp="1"/>
          </p:cNvSpPr>
          <p:nvPr>
            <p:ph type="sldNum" sz="quarter" idx="12"/>
          </p:nvPr>
        </p:nvSpPr>
        <p:spPr/>
        <p:txBody>
          <a:bodyPr/>
          <a:lstStyle/>
          <a:p>
            <a:fld id="{8C7C033C-40F1-4A10-B976-2CA4045C7D90}" type="slidenum">
              <a:rPr lang="nl-NL" sz="3600" smtClean="0"/>
              <a:t>19</a:t>
            </a:fld>
            <a:endParaRPr lang="nl-NL" sz="3600" dirty="0"/>
          </a:p>
        </p:txBody>
      </p:sp>
      <p:sp>
        <p:nvSpPr>
          <p:cNvPr id="6" name="Tijdelijke aanduiding voor voettekst 5">
            <a:extLst>
              <a:ext uri="{FF2B5EF4-FFF2-40B4-BE49-F238E27FC236}">
                <a16:creationId xmlns:a16="http://schemas.microsoft.com/office/drawing/2014/main" id="{98FAA2A6-FD0F-36DD-86AE-3F6AE440050C}"/>
              </a:ext>
            </a:extLst>
          </p:cNvPr>
          <p:cNvSpPr>
            <a:spLocks noGrp="1"/>
          </p:cNvSpPr>
          <p:nvPr>
            <p:ph type="ftr" sz="quarter" idx="11"/>
          </p:nvPr>
        </p:nvSpPr>
        <p:spPr/>
        <p:txBody>
          <a:bodyPr/>
          <a:lstStyle/>
          <a:p>
            <a:r>
              <a:rPr lang="nl-NL" sz="2400" dirty="0"/>
              <a:t>Oriëntatiefase</a:t>
            </a:r>
          </a:p>
        </p:txBody>
      </p:sp>
    </p:spTree>
    <p:extLst>
      <p:ext uri="{BB962C8B-B14F-4D97-AF65-F5344CB8AC3E}">
        <p14:creationId xmlns:p14="http://schemas.microsoft.com/office/powerpoint/2010/main" val="1553101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AB4D14-FD96-0CEE-96E5-62D48EC9FA53}"/>
              </a:ext>
            </a:extLst>
          </p:cNvPr>
          <p:cNvSpPr>
            <a:spLocks noGrp="1"/>
          </p:cNvSpPr>
          <p:nvPr>
            <p:ph type="title"/>
          </p:nvPr>
        </p:nvSpPr>
        <p:spPr/>
        <p:txBody>
          <a:bodyPr/>
          <a:lstStyle/>
          <a:p>
            <a:r>
              <a:rPr lang="nl-NL" dirty="0"/>
              <a:t>Wat is outplacement?</a:t>
            </a:r>
          </a:p>
        </p:txBody>
      </p:sp>
      <p:sp>
        <p:nvSpPr>
          <p:cNvPr id="3" name="Tijdelijke aanduiding voor inhoud 2">
            <a:extLst>
              <a:ext uri="{FF2B5EF4-FFF2-40B4-BE49-F238E27FC236}">
                <a16:creationId xmlns:a16="http://schemas.microsoft.com/office/drawing/2014/main" id="{348AB9B2-8AB2-A2C8-889C-6A8B3A8B2475}"/>
              </a:ext>
            </a:extLst>
          </p:cNvPr>
          <p:cNvSpPr>
            <a:spLocks noGrp="1"/>
          </p:cNvSpPr>
          <p:nvPr>
            <p:ph idx="1"/>
          </p:nvPr>
        </p:nvSpPr>
        <p:spPr/>
        <p:txBody>
          <a:bodyPr/>
          <a:lstStyle/>
          <a:p>
            <a:pPr>
              <a:lnSpc>
                <a:spcPct val="107000"/>
              </a:lnSpc>
              <a:spcAft>
                <a:spcPts val="800"/>
              </a:spcAft>
            </a:pPr>
            <a:r>
              <a:rPr lang="nl-NL" sz="2800" kern="100" dirty="0">
                <a:effectLst/>
                <a:latin typeface="Calibri" panose="020F0502020204030204" pitchFamily="34" charset="0"/>
                <a:ea typeface="MS Mincho" panose="02020609040205080304" pitchFamily="49" charset="-128"/>
                <a:cs typeface="Times New Roman" panose="02020603050405020304" pitchFamily="18" charset="0"/>
              </a:rPr>
              <a:t>Outplacement is een proces dat wordt aangeboden aan werknemers die hun baan verliezen als gevolg van reorganisatie, ontslag of andere externe factoren. Het doel van outplacement is om de werknemers te ondersteunen bij het vinden van nieuw werk, het ontwikkelen van nieuwe vaardigheden en het bevorderen van een soepele overgang naar hun nieuwe carrière.</a:t>
            </a:r>
          </a:p>
          <a:p>
            <a:endParaRPr lang="nl-NL" dirty="0"/>
          </a:p>
        </p:txBody>
      </p:sp>
      <p:sp>
        <p:nvSpPr>
          <p:cNvPr id="4" name="Tijdelijke aanduiding voor dianummer 3">
            <a:extLst>
              <a:ext uri="{FF2B5EF4-FFF2-40B4-BE49-F238E27FC236}">
                <a16:creationId xmlns:a16="http://schemas.microsoft.com/office/drawing/2014/main" id="{5DAC41F7-6904-C5ED-F7D9-A3091CAFA78E}"/>
              </a:ext>
            </a:extLst>
          </p:cNvPr>
          <p:cNvSpPr>
            <a:spLocks noGrp="1"/>
          </p:cNvSpPr>
          <p:nvPr>
            <p:ph type="sldNum" sz="quarter" idx="12"/>
          </p:nvPr>
        </p:nvSpPr>
        <p:spPr/>
        <p:txBody>
          <a:bodyPr/>
          <a:lstStyle/>
          <a:p>
            <a:fld id="{8C7C033C-40F1-4A10-B976-2CA4045C7D90}" type="slidenum">
              <a:rPr lang="nl-NL" sz="3600" smtClean="0"/>
              <a:t>2</a:t>
            </a:fld>
            <a:endParaRPr lang="nl-NL" sz="3600" dirty="0"/>
          </a:p>
        </p:txBody>
      </p:sp>
    </p:spTree>
    <p:extLst>
      <p:ext uri="{BB962C8B-B14F-4D97-AF65-F5344CB8AC3E}">
        <p14:creationId xmlns:p14="http://schemas.microsoft.com/office/powerpoint/2010/main" val="35990157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7A2851-FCC2-1D1D-8B4F-AB9C382EA454}"/>
              </a:ext>
            </a:extLst>
          </p:cNvPr>
          <p:cNvSpPr>
            <a:spLocks noGrp="1"/>
          </p:cNvSpPr>
          <p:nvPr>
            <p:ph type="title"/>
          </p:nvPr>
        </p:nvSpPr>
        <p:spPr>
          <a:xfrm>
            <a:off x="838200" y="365125"/>
            <a:ext cx="10515600" cy="777875"/>
          </a:xfrm>
        </p:spPr>
        <p:txBody>
          <a:bodyPr/>
          <a:lstStyle/>
          <a:p>
            <a:r>
              <a:rPr lang="nl-NL" dirty="0"/>
              <a:t>Voorbeeld competentietest</a:t>
            </a:r>
          </a:p>
        </p:txBody>
      </p:sp>
      <p:pic>
        <p:nvPicPr>
          <p:cNvPr id="4" name="Tijdelijke aanduiding voor inhoud 3" descr="Afbeelding met tekst, schermopname, Lettertype, nummer&#10;&#10;Automatisch gegenereerde beschrijving">
            <a:extLst>
              <a:ext uri="{FF2B5EF4-FFF2-40B4-BE49-F238E27FC236}">
                <a16:creationId xmlns:a16="http://schemas.microsoft.com/office/drawing/2014/main" id="{F741FA4D-9134-A9D2-EF4B-997A10C0DBF1}"/>
              </a:ext>
            </a:extLst>
          </p:cNvPr>
          <p:cNvPicPr>
            <a:picLocks noGrp="1" noChangeAspect="1"/>
          </p:cNvPicPr>
          <p:nvPr>
            <p:ph idx="1"/>
          </p:nvPr>
        </p:nvPicPr>
        <p:blipFill>
          <a:blip r:embed="rId2"/>
          <a:stretch>
            <a:fillRect/>
          </a:stretch>
        </p:blipFill>
        <p:spPr>
          <a:xfrm>
            <a:off x="1502229" y="1289957"/>
            <a:ext cx="7286171" cy="4396125"/>
          </a:xfrm>
          <a:prstGeom prst="rect">
            <a:avLst/>
          </a:prstGeom>
        </p:spPr>
      </p:pic>
      <p:sp>
        <p:nvSpPr>
          <p:cNvPr id="5" name="Tijdelijke aanduiding voor dianummer 4">
            <a:extLst>
              <a:ext uri="{FF2B5EF4-FFF2-40B4-BE49-F238E27FC236}">
                <a16:creationId xmlns:a16="http://schemas.microsoft.com/office/drawing/2014/main" id="{6EEF91F3-62AC-F50A-449F-D4B28C651835}"/>
              </a:ext>
            </a:extLst>
          </p:cNvPr>
          <p:cNvSpPr>
            <a:spLocks noGrp="1"/>
          </p:cNvSpPr>
          <p:nvPr>
            <p:ph type="sldNum" sz="quarter" idx="12"/>
          </p:nvPr>
        </p:nvSpPr>
        <p:spPr/>
        <p:txBody>
          <a:bodyPr/>
          <a:lstStyle/>
          <a:p>
            <a:fld id="{8C7C033C-40F1-4A10-B976-2CA4045C7D90}" type="slidenum">
              <a:rPr lang="nl-NL" sz="3600" smtClean="0"/>
              <a:t>20</a:t>
            </a:fld>
            <a:endParaRPr lang="nl-NL" sz="3600" dirty="0"/>
          </a:p>
        </p:txBody>
      </p:sp>
      <p:sp>
        <p:nvSpPr>
          <p:cNvPr id="6" name="Tijdelijke aanduiding voor voettekst 5">
            <a:extLst>
              <a:ext uri="{FF2B5EF4-FFF2-40B4-BE49-F238E27FC236}">
                <a16:creationId xmlns:a16="http://schemas.microsoft.com/office/drawing/2014/main" id="{8E838F0C-9BD5-DAFD-0E12-DD2D911B461D}"/>
              </a:ext>
            </a:extLst>
          </p:cNvPr>
          <p:cNvSpPr>
            <a:spLocks noGrp="1"/>
          </p:cNvSpPr>
          <p:nvPr>
            <p:ph type="ftr" sz="quarter" idx="11"/>
          </p:nvPr>
        </p:nvSpPr>
        <p:spPr/>
        <p:txBody>
          <a:bodyPr/>
          <a:lstStyle/>
          <a:p>
            <a:r>
              <a:rPr lang="nl-NL" sz="2400" dirty="0"/>
              <a:t>Oriëntatiefase</a:t>
            </a:r>
          </a:p>
        </p:txBody>
      </p:sp>
    </p:spTree>
    <p:extLst>
      <p:ext uri="{BB962C8B-B14F-4D97-AF65-F5344CB8AC3E}">
        <p14:creationId xmlns:p14="http://schemas.microsoft.com/office/powerpoint/2010/main" val="3668004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152F6C-FFA1-0E43-664E-BE00E98AA0F5}"/>
              </a:ext>
            </a:extLst>
          </p:cNvPr>
          <p:cNvSpPr>
            <a:spLocks noGrp="1"/>
          </p:cNvSpPr>
          <p:nvPr>
            <p:ph type="title"/>
          </p:nvPr>
        </p:nvSpPr>
        <p:spPr>
          <a:xfrm>
            <a:off x="838200" y="365126"/>
            <a:ext cx="10515600" cy="467632"/>
          </a:xfrm>
        </p:spPr>
        <p:txBody>
          <a:bodyPr>
            <a:normAutofit fontScale="90000"/>
          </a:bodyPr>
          <a:lstStyle/>
          <a:p>
            <a:r>
              <a:rPr lang="nl-NL" dirty="0"/>
              <a:t>Voorbeeld matchprofiel</a:t>
            </a:r>
          </a:p>
        </p:txBody>
      </p:sp>
      <p:pic>
        <p:nvPicPr>
          <p:cNvPr id="4" name="Tijdelijke aanduiding voor inhoud 3" descr="12">
            <a:extLst>
              <a:ext uri="{FF2B5EF4-FFF2-40B4-BE49-F238E27FC236}">
                <a16:creationId xmlns:a16="http://schemas.microsoft.com/office/drawing/2014/main" id="{7A3FB43C-8237-B27E-3DCE-B9862E2C1FD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33075" y="979714"/>
            <a:ext cx="6282325" cy="4581655"/>
          </a:xfrm>
          <a:prstGeom prst="rect">
            <a:avLst/>
          </a:prstGeom>
          <a:noFill/>
          <a:ln>
            <a:noFill/>
          </a:ln>
        </p:spPr>
      </p:pic>
      <p:sp>
        <p:nvSpPr>
          <p:cNvPr id="5" name="Tijdelijke aanduiding voor dianummer 4">
            <a:extLst>
              <a:ext uri="{FF2B5EF4-FFF2-40B4-BE49-F238E27FC236}">
                <a16:creationId xmlns:a16="http://schemas.microsoft.com/office/drawing/2014/main" id="{5CD53578-DF1A-525F-5C41-B595AF7DC91E}"/>
              </a:ext>
            </a:extLst>
          </p:cNvPr>
          <p:cNvSpPr>
            <a:spLocks noGrp="1"/>
          </p:cNvSpPr>
          <p:nvPr>
            <p:ph type="sldNum" sz="quarter" idx="12"/>
          </p:nvPr>
        </p:nvSpPr>
        <p:spPr>
          <a:xfrm>
            <a:off x="8610600" y="6310311"/>
            <a:ext cx="2743200" cy="365125"/>
          </a:xfrm>
        </p:spPr>
        <p:txBody>
          <a:bodyPr/>
          <a:lstStyle/>
          <a:p>
            <a:fld id="{8C7C033C-40F1-4A10-B976-2CA4045C7D90}" type="slidenum">
              <a:rPr lang="nl-NL" sz="3600" smtClean="0"/>
              <a:t>21</a:t>
            </a:fld>
            <a:endParaRPr lang="nl-NL" sz="3600" dirty="0"/>
          </a:p>
        </p:txBody>
      </p:sp>
      <p:sp>
        <p:nvSpPr>
          <p:cNvPr id="6" name="Tijdelijke aanduiding voor voettekst 5">
            <a:extLst>
              <a:ext uri="{FF2B5EF4-FFF2-40B4-BE49-F238E27FC236}">
                <a16:creationId xmlns:a16="http://schemas.microsoft.com/office/drawing/2014/main" id="{DF1779B7-AB46-4A6D-389D-0E7B45574DAC}"/>
              </a:ext>
            </a:extLst>
          </p:cNvPr>
          <p:cNvSpPr>
            <a:spLocks noGrp="1"/>
          </p:cNvSpPr>
          <p:nvPr>
            <p:ph type="ftr" sz="quarter" idx="11"/>
          </p:nvPr>
        </p:nvSpPr>
        <p:spPr/>
        <p:txBody>
          <a:bodyPr/>
          <a:lstStyle/>
          <a:p>
            <a:r>
              <a:rPr lang="nl-NL" sz="2400" dirty="0"/>
              <a:t>Oriëntatiefase</a:t>
            </a:r>
          </a:p>
        </p:txBody>
      </p:sp>
    </p:spTree>
    <p:extLst>
      <p:ext uri="{BB962C8B-B14F-4D97-AF65-F5344CB8AC3E}">
        <p14:creationId xmlns:p14="http://schemas.microsoft.com/office/powerpoint/2010/main" val="13632301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9678D-8B4B-52CC-F73D-426EBEB1EBFB}"/>
              </a:ext>
            </a:extLst>
          </p:cNvPr>
          <p:cNvSpPr>
            <a:spLocks noGrp="1"/>
          </p:cNvSpPr>
          <p:nvPr>
            <p:ph type="title"/>
          </p:nvPr>
        </p:nvSpPr>
        <p:spPr/>
        <p:txBody>
          <a:bodyPr/>
          <a:lstStyle/>
          <a:p>
            <a:r>
              <a:rPr lang="nl-NL" dirty="0"/>
              <a:t>Trechter (baanduiding/zoekprofiel)</a:t>
            </a:r>
          </a:p>
        </p:txBody>
      </p:sp>
      <p:pic>
        <p:nvPicPr>
          <p:cNvPr id="4" name="Tijdelijke aanduiding voor inhoud 3">
            <a:extLst>
              <a:ext uri="{FF2B5EF4-FFF2-40B4-BE49-F238E27FC236}">
                <a16:creationId xmlns:a16="http://schemas.microsoft.com/office/drawing/2014/main" id="{9DED4083-995A-5D70-494F-812587A6E85C}"/>
              </a:ext>
            </a:extLst>
          </p:cNvPr>
          <p:cNvPicPr>
            <a:picLocks noGrp="1" noChangeAspect="1"/>
          </p:cNvPicPr>
          <p:nvPr>
            <p:ph idx="1"/>
          </p:nvPr>
        </p:nvPicPr>
        <p:blipFill>
          <a:blip r:embed="rId2"/>
          <a:stretch>
            <a:fillRect/>
          </a:stretch>
        </p:blipFill>
        <p:spPr>
          <a:xfrm>
            <a:off x="3215390" y="1855316"/>
            <a:ext cx="5761219" cy="4291956"/>
          </a:xfrm>
          <a:prstGeom prst="rect">
            <a:avLst/>
          </a:prstGeom>
        </p:spPr>
      </p:pic>
      <p:sp>
        <p:nvSpPr>
          <p:cNvPr id="3" name="Tijdelijke aanduiding voor dianummer 2">
            <a:extLst>
              <a:ext uri="{FF2B5EF4-FFF2-40B4-BE49-F238E27FC236}">
                <a16:creationId xmlns:a16="http://schemas.microsoft.com/office/drawing/2014/main" id="{B9A47A5C-92E5-A033-3216-AC32E0B3A589}"/>
              </a:ext>
            </a:extLst>
          </p:cNvPr>
          <p:cNvSpPr>
            <a:spLocks noGrp="1"/>
          </p:cNvSpPr>
          <p:nvPr>
            <p:ph type="sldNum" sz="quarter" idx="12"/>
          </p:nvPr>
        </p:nvSpPr>
        <p:spPr/>
        <p:txBody>
          <a:bodyPr/>
          <a:lstStyle/>
          <a:p>
            <a:fld id="{8C7C033C-40F1-4A10-B976-2CA4045C7D90}" type="slidenum">
              <a:rPr lang="nl-NL" sz="3600" smtClean="0"/>
              <a:t>22</a:t>
            </a:fld>
            <a:endParaRPr lang="nl-NL" sz="3600" dirty="0"/>
          </a:p>
        </p:txBody>
      </p:sp>
      <p:sp>
        <p:nvSpPr>
          <p:cNvPr id="5" name="Tijdelijke aanduiding voor voettekst 4">
            <a:extLst>
              <a:ext uri="{FF2B5EF4-FFF2-40B4-BE49-F238E27FC236}">
                <a16:creationId xmlns:a16="http://schemas.microsoft.com/office/drawing/2014/main" id="{578ECC44-C1BB-6181-D0E6-4484DA92ABD2}"/>
              </a:ext>
            </a:extLst>
          </p:cNvPr>
          <p:cNvSpPr>
            <a:spLocks noGrp="1"/>
          </p:cNvSpPr>
          <p:nvPr>
            <p:ph type="ftr" sz="quarter" idx="11"/>
          </p:nvPr>
        </p:nvSpPr>
        <p:spPr/>
        <p:txBody>
          <a:bodyPr/>
          <a:lstStyle/>
          <a:p>
            <a:r>
              <a:rPr lang="nl-NL" sz="2400" dirty="0"/>
              <a:t>Oriëntatiefase</a:t>
            </a:r>
          </a:p>
        </p:txBody>
      </p:sp>
    </p:spTree>
    <p:extLst>
      <p:ext uri="{BB962C8B-B14F-4D97-AF65-F5344CB8AC3E}">
        <p14:creationId xmlns:p14="http://schemas.microsoft.com/office/powerpoint/2010/main" val="510715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C3E5CC-3776-8D2C-1ABA-3497F0358339}"/>
              </a:ext>
            </a:extLst>
          </p:cNvPr>
          <p:cNvSpPr>
            <a:spLocks noGrp="1"/>
          </p:cNvSpPr>
          <p:nvPr>
            <p:ph type="title"/>
          </p:nvPr>
        </p:nvSpPr>
        <p:spPr>
          <a:xfrm>
            <a:off x="838200" y="365125"/>
            <a:ext cx="10515600" cy="803275"/>
          </a:xfrm>
        </p:spPr>
        <p:txBody>
          <a:bodyPr/>
          <a:lstStyle/>
          <a:p>
            <a:r>
              <a:rPr lang="nl-NL" dirty="0"/>
              <a:t>Acceptatie, verwerking &amp; activering</a:t>
            </a:r>
          </a:p>
        </p:txBody>
      </p:sp>
      <p:sp>
        <p:nvSpPr>
          <p:cNvPr id="5" name="Tijdelijke aanduiding voor inhoud 4">
            <a:extLst>
              <a:ext uri="{FF2B5EF4-FFF2-40B4-BE49-F238E27FC236}">
                <a16:creationId xmlns:a16="http://schemas.microsoft.com/office/drawing/2014/main" id="{E0B0EECF-C1FF-EE1A-B1A5-F7E101789A75}"/>
              </a:ext>
            </a:extLst>
          </p:cNvPr>
          <p:cNvSpPr>
            <a:spLocks noGrp="1"/>
          </p:cNvSpPr>
          <p:nvPr>
            <p:ph idx="1"/>
          </p:nvPr>
        </p:nvSpPr>
        <p:spPr>
          <a:xfrm>
            <a:off x="609600" y="1270000"/>
            <a:ext cx="10744200" cy="4906963"/>
          </a:xfrm>
        </p:spPr>
        <p:txBody>
          <a:bodyPr>
            <a:normAutofit/>
          </a:bodyPr>
          <a:lstStyle/>
          <a:p>
            <a:pPr>
              <a:lnSpc>
                <a:spcPct val="107000"/>
              </a:lnSpc>
              <a:spcAft>
                <a:spcPts val="800"/>
              </a:spcAft>
            </a:pPr>
            <a:r>
              <a:rPr lang="nl-NL" sz="1800" kern="0" dirty="0">
                <a:effectLst/>
                <a:latin typeface="Verdana" panose="020B0604030504040204" pitchFamily="34" charset="0"/>
                <a:ea typeface="Times New Roman" panose="02020603050405020304" pitchFamily="18" charset="0"/>
                <a:cs typeface="Times New Roman" panose="02020603050405020304" pitchFamily="18" charset="0"/>
              </a:rPr>
              <a:t>De kandidaat de situatie waarin hij is geraakt (bijv. werkloosheid, blijvende beperkingen) laten accepteren en ervoor zorgen dat de kandidaat zich op een actieve manier op de arbeidsmarkt richt.</a:t>
            </a:r>
            <a:endParaRPr lang="nl-NL" sz="1800" kern="1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Aft>
                <a:spcPts val="800"/>
              </a:spcAft>
            </a:pPr>
            <a:r>
              <a:rPr lang="nl-NL" sz="1800" kern="0" dirty="0">
                <a:effectLst/>
                <a:latin typeface="Verdana" panose="020B0604030504040204" pitchFamily="34" charset="0"/>
                <a:ea typeface="Times New Roman" panose="02020603050405020304" pitchFamily="18" charset="0"/>
                <a:cs typeface="Times New Roman" panose="02020603050405020304" pitchFamily="18" charset="0"/>
              </a:rPr>
              <a:t>Doelgroep: Kandidaten die moeite hebben om hun huidige situatie te accepteren en zich nog niet actief opstellen ten opzichte van de arbeidsmarkt.</a:t>
            </a:r>
            <a:endParaRPr lang="nl-NL" sz="1800" kern="1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Aft>
                <a:spcPts val="800"/>
              </a:spcAft>
            </a:pPr>
            <a:r>
              <a:rPr lang="nl-NL" sz="1800" kern="0" dirty="0">
                <a:effectLst/>
                <a:latin typeface="Verdana" panose="020B0604030504040204" pitchFamily="34" charset="0"/>
                <a:ea typeface="Times New Roman" panose="02020603050405020304" pitchFamily="18" charset="0"/>
                <a:cs typeface="Times New Roman" panose="02020603050405020304" pitchFamily="18" charset="0"/>
              </a:rPr>
              <a:t>Er vinden gesprekken plaats met een coach. Deze zijn altijd op individuele basis.</a:t>
            </a:r>
            <a:r>
              <a:rPr lang="nl-NL" sz="1800" kern="100" dirty="0">
                <a:latin typeface="Calibri" panose="020F0502020204030204" pitchFamily="34" charset="0"/>
                <a:ea typeface="MS Mincho" panose="02020609040205080304" pitchFamily="49" charset="-128"/>
                <a:cs typeface="Times New Roman" panose="02020603050405020304" pitchFamily="18" charset="0"/>
              </a:rPr>
              <a:t> </a:t>
            </a:r>
            <a:r>
              <a:rPr lang="nl-NL" sz="1800" kern="0" dirty="0">
                <a:effectLst/>
                <a:latin typeface="Verdana" panose="020B0604030504040204" pitchFamily="34" charset="0"/>
                <a:ea typeface="Times New Roman" panose="02020603050405020304" pitchFamily="18" charset="0"/>
                <a:cs typeface="Times New Roman" panose="02020603050405020304" pitchFamily="18" charset="0"/>
              </a:rPr>
              <a:t>In de gesprekken wordt bepaald welke factoren kandidaat ervan weerhouden om een actieve arbeidsmarktgerichte houding aan te nemen. Samen met de kandidaat wordt bekeken hoe de blokkades zoveel mogelijk weggenomen kunnen worden. Hierbij worden ook praktische</a:t>
            </a:r>
            <a:r>
              <a:rPr lang="nl-NL" sz="1800" kern="100" dirty="0">
                <a:latin typeface="Calibri" panose="020F0502020204030204" pitchFamily="34" charset="0"/>
                <a:ea typeface="MS Mincho" panose="02020609040205080304" pitchFamily="49" charset="-128"/>
                <a:cs typeface="Times New Roman" panose="02020603050405020304" pitchFamily="18" charset="0"/>
              </a:rPr>
              <a:t> </a:t>
            </a:r>
            <a:r>
              <a:rPr lang="nl-NL" sz="1800" kern="0" dirty="0">
                <a:effectLst/>
                <a:latin typeface="Verdana" panose="020B0604030504040204" pitchFamily="34" charset="0"/>
                <a:ea typeface="Times New Roman" panose="02020603050405020304" pitchFamily="18" charset="0"/>
                <a:cs typeface="Times New Roman" panose="02020603050405020304" pitchFamily="18" charset="0"/>
              </a:rPr>
              <a:t>adviezen aan de kandidaat gegeven.</a:t>
            </a:r>
            <a:endParaRPr lang="nl-NL" sz="1800" kern="100" dirty="0">
              <a:effectLst/>
              <a:latin typeface="Calibri" panose="020F0502020204030204" pitchFamily="34" charset="0"/>
              <a:ea typeface="MS Mincho" panose="02020609040205080304" pitchFamily="49" charset="-128"/>
              <a:cs typeface="Times New Roman" panose="02020603050405020304" pitchFamily="18" charset="0"/>
            </a:endParaRPr>
          </a:p>
          <a:p>
            <a:endParaRPr lang="nl-NL" dirty="0"/>
          </a:p>
        </p:txBody>
      </p:sp>
      <p:sp>
        <p:nvSpPr>
          <p:cNvPr id="3" name="Tijdelijke aanduiding voor dianummer 2">
            <a:extLst>
              <a:ext uri="{FF2B5EF4-FFF2-40B4-BE49-F238E27FC236}">
                <a16:creationId xmlns:a16="http://schemas.microsoft.com/office/drawing/2014/main" id="{961BA1FE-0D2B-B473-AA82-5DEECFA13185}"/>
              </a:ext>
            </a:extLst>
          </p:cNvPr>
          <p:cNvSpPr>
            <a:spLocks noGrp="1"/>
          </p:cNvSpPr>
          <p:nvPr>
            <p:ph type="sldNum" sz="quarter" idx="12"/>
          </p:nvPr>
        </p:nvSpPr>
        <p:spPr/>
        <p:txBody>
          <a:bodyPr/>
          <a:lstStyle/>
          <a:p>
            <a:fld id="{8C7C033C-40F1-4A10-B976-2CA4045C7D90}" type="slidenum">
              <a:rPr lang="nl-NL" sz="3600" smtClean="0"/>
              <a:t>23</a:t>
            </a:fld>
            <a:endParaRPr lang="nl-NL" sz="3600" dirty="0"/>
          </a:p>
        </p:txBody>
      </p:sp>
      <p:sp>
        <p:nvSpPr>
          <p:cNvPr id="4" name="Tijdelijke aanduiding voor voettekst 3">
            <a:extLst>
              <a:ext uri="{FF2B5EF4-FFF2-40B4-BE49-F238E27FC236}">
                <a16:creationId xmlns:a16="http://schemas.microsoft.com/office/drawing/2014/main" id="{38AD1B66-0838-4E7F-6E75-74ECC77ABBE3}"/>
              </a:ext>
            </a:extLst>
          </p:cNvPr>
          <p:cNvSpPr>
            <a:spLocks noGrp="1"/>
          </p:cNvSpPr>
          <p:nvPr>
            <p:ph type="ftr" sz="quarter" idx="11"/>
          </p:nvPr>
        </p:nvSpPr>
        <p:spPr/>
        <p:txBody>
          <a:bodyPr/>
          <a:lstStyle/>
          <a:p>
            <a:r>
              <a:rPr lang="nl-NL" sz="2400" dirty="0"/>
              <a:t>Arbeidsmarktversterkende fase</a:t>
            </a:r>
          </a:p>
        </p:txBody>
      </p:sp>
    </p:spTree>
    <p:extLst>
      <p:ext uri="{BB962C8B-B14F-4D97-AF65-F5344CB8AC3E}">
        <p14:creationId xmlns:p14="http://schemas.microsoft.com/office/powerpoint/2010/main" val="1419585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510F3C-9B3B-4391-F19C-57319DB1400D}"/>
              </a:ext>
            </a:extLst>
          </p:cNvPr>
          <p:cNvSpPr>
            <a:spLocks noGrp="1"/>
          </p:cNvSpPr>
          <p:nvPr>
            <p:ph type="title"/>
          </p:nvPr>
        </p:nvSpPr>
        <p:spPr>
          <a:xfrm>
            <a:off x="838200" y="365125"/>
            <a:ext cx="10515600" cy="1146175"/>
          </a:xfrm>
        </p:spPr>
        <p:txBody>
          <a:bodyPr>
            <a:normAutofit fontScale="90000"/>
          </a:bodyPr>
          <a:lstStyle/>
          <a:p>
            <a:r>
              <a:rPr lang="nl-NL" dirty="0"/>
              <a:t>Speciale dienstverlening </a:t>
            </a:r>
            <a:r>
              <a:rPr lang="nl-NL" dirty="0" err="1"/>
              <a:t>i.h.k.v</a:t>
            </a:r>
            <a:r>
              <a:rPr lang="nl-NL" dirty="0"/>
              <a:t>. Acceptatie, verwerking &amp; activering</a:t>
            </a:r>
          </a:p>
        </p:txBody>
      </p:sp>
      <p:sp>
        <p:nvSpPr>
          <p:cNvPr id="3" name="Tijdelijke aanduiding voor inhoud 2">
            <a:extLst>
              <a:ext uri="{FF2B5EF4-FFF2-40B4-BE49-F238E27FC236}">
                <a16:creationId xmlns:a16="http://schemas.microsoft.com/office/drawing/2014/main" id="{9642382A-FE1D-AD26-5B5C-B3BDB13065E6}"/>
              </a:ext>
            </a:extLst>
          </p:cNvPr>
          <p:cNvSpPr>
            <a:spLocks noGrp="1"/>
          </p:cNvSpPr>
          <p:nvPr>
            <p:ph idx="1"/>
          </p:nvPr>
        </p:nvSpPr>
        <p:spPr/>
        <p:txBody>
          <a:bodyPr/>
          <a:lstStyle/>
          <a:p>
            <a:r>
              <a:rPr lang="nl-NL" dirty="0" err="1"/>
              <a:t>Paardencoaching</a:t>
            </a:r>
            <a:endParaRPr lang="nl-NL" dirty="0"/>
          </a:p>
          <a:p>
            <a:endParaRPr lang="nl-NL" dirty="0"/>
          </a:p>
        </p:txBody>
      </p:sp>
      <p:pic>
        <p:nvPicPr>
          <p:cNvPr id="4" name="Afbeelding 3">
            <a:extLst>
              <a:ext uri="{FF2B5EF4-FFF2-40B4-BE49-F238E27FC236}">
                <a16:creationId xmlns:a16="http://schemas.microsoft.com/office/drawing/2014/main" id="{AD431B58-E53A-C349-05A1-998F330E22EF}"/>
              </a:ext>
            </a:extLst>
          </p:cNvPr>
          <p:cNvPicPr>
            <a:picLocks noChangeAspect="1"/>
          </p:cNvPicPr>
          <p:nvPr/>
        </p:nvPicPr>
        <p:blipFill>
          <a:blip r:embed="rId2"/>
          <a:stretch>
            <a:fillRect/>
          </a:stretch>
        </p:blipFill>
        <p:spPr>
          <a:xfrm>
            <a:off x="3853543" y="2261514"/>
            <a:ext cx="5290457" cy="3844867"/>
          </a:xfrm>
          <a:prstGeom prst="rect">
            <a:avLst/>
          </a:prstGeom>
        </p:spPr>
      </p:pic>
      <p:sp>
        <p:nvSpPr>
          <p:cNvPr id="5" name="Tijdelijke aanduiding voor dianummer 4">
            <a:extLst>
              <a:ext uri="{FF2B5EF4-FFF2-40B4-BE49-F238E27FC236}">
                <a16:creationId xmlns:a16="http://schemas.microsoft.com/office/drawing/2014/main" id="{98F03EC0-498D-1047-7DC9-5619DE54381D}"/>
              </a:ext>
            </a:extLst>
          </p:cNvPr>
          <p:cNvSpPr>
            <a:spLocks noGrp="1"/>
          </p:cNvSpPr>
          <p:nvPr>
            <p:ph type="sldNum" sz="quarter" idx="12"/>
          </p:nvPr>
        </p:nvSpPr>
        <p:spPr/>
        <p:txBody>
          <a:bodyPr/>
          <a:lstStyle/>
          <a:p>
            <a:fld id="{8C7C033C-40F1-4A10-B976-2CA4045C7D90}" type="slidenum">
              <a:rPr lang="nl-NL" sz="3600" smtClean="0">
                <a:highlight>
                  <a:srgbClr val="FFFF00"/>
                </a:highlight>
              </a:rPr>
              <a:t>24</a:t>
            </a:fld>
            <a:endParaRPr lang="nl-NL" sz="3600" dirty="0">
              <a:highlight>
                <a:srgbClr val="FFFF00"/>
              </a:highlight>
            </a:endParaRPr>
          </a:p>
        </p:txBody>
      </p:sp>
      <p:sp>
        <p:nvSpPr>
          <p:cNvPr id="6" name="Tijdelijke aanduiding voor voettekst 5">
            <a:extLst>
              <a:ext uri="{FF2B5EF4-FFF2-40B4-BE49-F238E27FC236}">
                <a16:creationId xmlns:a16="http://schemas.microsoft.com/office/drawing/2014/main" id="{49482DE4-EB2A-DB3E-A37E-4AC6BB5B05E0}"/>
              </a:ext>
            </a:extLst>
          </p:cNvPr>
          <p:cNvSpPr>
            <a:spLocks noGrp="1"/>
          </p:cNvSpPr>
          <p:nvPr>
            <p:ph type="ftr" sz="quarter" idx="11"/>
          </p:nvPr>
        </p:nvSpPr>
        <p:spPr/>
        <p:txBody>
          <a:bodyPr/>
          <a:lstStyle/>
          <a:p>
            <a:r>
              <a:rPr lang="nl-NL" sz="2400" dirty="0"/>
              <a:t>Arbeidsmarktversterkende fase en/of oriëntatiefase </a:t>
            </a:r>
          </a:p>
        </p:txBody>
      </p:sp>
    </p:spTree>
    <p:extLst>
      <p:ext uri="{BB962C8B-B14F-4D97-AF65-F5344CB8AC3E}">
        <p14:creationId xmlns:p14="http://schemas.microsoft.com/office/powerpoint/2010/main" val="3517232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3F01EC-8EC1-D282-3140-4C3BE165B7F5}"/>
              </a:ext>
            </a:extLst>
          </p:cNvPr>
          <p:cNvSpPr>
            <a:spLocks noGrp="1"/>
          </p:cNvSpPr>
          <p:nvPr>
            <p:ph type="title"/>
          </p:nvPr>
        </p:nvSpPr>
        <p:spPr/>
        <p:txBody>
          <a:bodyPr/>
          <a:lstStyle/>
          <a:p>
            <a:r>
              <a:rPr lang="nl-NL" dirty="0" err="1"/>
              <a:t>Paardencoaching</a:t>
            </a:r>
            <a:r>
              <a:rPr lang="nl-NL" dirty="0"/>
              <a:t> (geen regulier onderdeel)</a:t>
            </a:r>
          </a:p>
        </p:txBody>
      </p:sp>
      <p:sp>
        <p:nvSpPr>
          <p:cNvPr id="3" name="Tijdelijke aanduiding voor inhoud 2">
            <a:extLst>
              <a:ext uri="{FF2B5EF4-FFF2-40B4-BE49-F238E27FC236}">
                <a16:creationId xmlns:a16="http://schemas.microsoft.com/office/drawing/2014/main" id="{56056C10-EBB4-3648-C8F2-0A956DA17414}"/>
              </a:ext>
            </a:extLst>
          </p:cNvPr>
          <p:cNvSpPr>
            <a:spLocks noGrp="1"/>
          </p:cNvSpPr>
          <p:nvPr>
            <p:ph idx="1"/>
          </p:nvPr>
        </p:nvSpPr>
        <p:spPr>
          <a:xfrm>
            <a:off x="838200" y="1787525"/>
            <a:ext cx="10515600" cy="4351338"/>
          </a:xfrm>
        </p:spPr>
        <p:txBody>
          <a:bodyPr/>
          <a:lstStyle/>
          <a:p>
            <a:r>
              <a:rPr lang="nl-NL" dirty="0"/>
              <a:t>Tijdens een </a:t>
            </a:r>
            <a:r>
              <a:rPr lang="nl-NL" dirty="0" err="1"/>
              <a:t>paardencoaching</a:t>
            </a:r>
            <a:r>
              <a:rPr lang="nl-NL" dirty="0"/>
              <a:t>-sessie krijgt de cliënt een opdracht van de coach die hij/zij samen met het paard uitvoert. Vaak levert de ontmoeting met een paard al waardevolle inzichten op. De paardencoach vertaalt de interactie en het gedrag van het paard. Daarin wordt de koppeling gemaakt naar het dagelijkse leven of een werksituatie. Onbewuste patronen worden zichtbaar waardoor meer bewustzijn gecreëerd wordt en er worden praktische tips gegeven. Tijdens de training wordt er niet op de paarden gereden, enige ervaring met paarden of paardrijden is dus ook niet nodig.</a:t>
            </a:r>
          </a:p>
        </p:txBody>
      </p:sp>
      <p:sp>
        <p:nvSpPr>
          <p:cNvPr id="4" name="Tijdelijke aanduiding voor dianummer 3">
            <a:extLst>
              <a:ext uri="{FF2B5EF4-FFF2-40B4-BE49-F238E27FC236}">
                <a16:creationId xmlns:a16="http://schemas.microsoft.com/office/drawing/2014/main" id="{A70BCF27-147B-2543-CAA3-75BA2FB802F7}"/>
              </a:ext>
            </a:extLst>
          </p:cNvPr>
          <p:cNvSpPr>
            <a:spLocks noGrp="1"/>
          </p:cNvSpPr>
          <p:nvPr>
            <p:ph type="sldNum" sz="quarter" idx="12"/>
          </p:nvPr>
        </p:nvSpPr>
        <p:spPr/>
        <p:txBody>
          <a:bodyPr/>
          <a:lstStyle/>
          <a:p>
            <a:fld id="{8C7C033C-40F1-4A10-B976-2CA4045C7D90}" type="slidenum">
              <a:rPr lang="nl-NL" sz="3600" smtClean="0"/>
              <a:t>25</a:t>
            </a:fld>
            <a:endParaRPr lang="nl-NL" sz="3600" dirty="0"/>
          </a:p>
        </p:txBody>
      </p:sp>
      <p:sp>
        <p:nvSpPr>
          <p:cNvPr id="5" name="Tijdelijke aanduiding voor voettekst 4">
            <a:extLst>
              <a:ext uri="{FF2B5EF4-FFF2-40B4-BE49-F238E27FC236}">
                <a16:creationId xmlns:a16="http://schemas.microsoft.com/office/drawing/2014/main" id="{822300AC-2B0D-3CB4-5CC5-2FCA8244A194}"/>
              </a:ext>
            </a:extLst>
          </p:cNvPr>
          <p:cNvSpPr>
            <a:spLocks noGrp="1"/>
          </p:cNvSpPr>
          <p:nvPr>
            <p:ph type="ftr" sz="quarter" idx="11"/>
          </p:nvPr>
        </p:nvSpPr>
        <p:spPr/>
        <p:txBody>
          <a:bodyPr/>
          <a:lstStyle/>
          <a:p>
            <a:r>
              <a:rPr lang="nl-NL" sz="2400" dirty="0"/>
              <a:t>Arbeidsmarktversterkende fase en of oriëntatiefase</a:t>
            </a:r>
          </a:p>
        </p:txBody>
      </p:sp>
    </p:spTree>
    <p:extLst>
      <p:ext uri="{BB962C8B-B14F-4D97-AF65-F5344CB8AC3E}">
        <p14:creationId xmlns:p14="http://schemas.microsoft.com/office/powerpoint/2010/main" val="970879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089505-B0C6-1118-5D73-497A769DD62E}"/>
              </a:ext>
            </a:extLst>
          </p:cNvPr>
          <p:cNvSpPr>
            <a:spLocks noGrp="1"/>
          </p:cNvSpPr>
          <p:nvPr>
            <p:ph type="title"/>
          </p:nvPr>
        </p:nvSpPr>
        <p:spPr/>
        <p:txBody>
          <a:bodyPr/>
          <a:lstStyle/>
          <a:p>
            <a:r>
              <a:rPr lang="nl-NL" dirty="0" err="1"/>
              <a:t>Paardencoaching</a:t>
            </a:r>
            <a:r>
              <a:rPr lang="nl-NL" dirty="0"/>
              <a:t> kan verschillende doeleinden dienen:</a:t>
            </a:r>
          </a:p>
        </p:txBody>
      </p:sp>
      <p:sp>
        <p:nvSpPr>
          <p:cNvPr id="3" name="Tijdelijke aanduiding voor inhoud 2">
            <a:extLst>
              <a:ext uri="{FF2B5EF4-FFF2-40B4-BE49-F238E27FC236}">
                <a16:creationId xmlns:a16="http://schemas.microsoft.com/office/drawing/2014/main" id="{54EAA66E-4BA8-2AB9-B639-89F4888924D2}"/>
              </a:ext>
            </a:extLst>
          </p:cNvPr>
          <p:cNvSpPr>
            <a:spLocks noGrp="1"/>
          </p:cNvSpPr>
          <p:nvPr>
            <p:ph idx="1"/>
          </p:nvPr>
        </p:nvSpPr>
        <p:spPr/>
        <p:txBody>
          <a:bodyPr/>
          <a:lstStyle/>
          <a:p>
            <a:pPr marL="342900" lvl="0" indent="-342900">
              <a:lnSpc>
                <a:spcPct val="107000"/>
              </a:lnSpc>
              <a:spcAft>
                <a:spcPts val="800"/>
              </a:spcAft>
              <a:buFont typeface="Verdana" panose="020B0604030504040204" pitchFamily="34" charset="0"/>
              <a:buChar char="-"/>
            </a:pPr>
            <a:r>
              <a:rPr lang="nl-NL" sz="1800" kern="100" dirty="0">
                <a:effectLst/>
                <a:latin typeface="Verdana" panose="020B0604030504040204" pitchFamily="34" charset="0"/>
                <a:ea typeface="Times New Roman" panose="02020603050405020304" pitchFamily="18" charset="0"/>
                <a:cs typeface="Times New Roman" panose="02020603050405020304" pitchFamily="18" charset="0"/>
              </a:rPr>
              <a:t>Beantwoorden van persoonlijke (loopbaan)vragen;</a:t>
            </a:r>
            <a:endParaRPr lang="nl-N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Verdana" panose="020B0604030504040204" pitchFamily="34" charset="0"/>
              <a:buChar char="-"/>
            </a:pPr>
            <a:r>
              <a:rPr lang="nl-NL" sz="1800" kern="100" dirty="0">
                <a:effectLst/>
                <a:latin typeface="Verdana" panose="020B0604030504040204" pitchFamily="34" charset="0"/>
                <a:ea typeface="Times New Roman" panose="02020603050405020304" pitchFamily="18" charset="0"/>
                <a:cs typeface="Times New Roman" panose="02020603050405020304" pitchFamily="18" charset="0"/>
              </a:rPr>
              <a:t>Ontwikkeling van competenties en persoonlijke effectiviteit;</a:t>
            </a:r>
            <a:endParaRPr lang="nl-N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Verdana" panose="020B0604030504040204" pitchFamily="34" charset="0"/>
              <a:buChar char="-"/>
            </a:pPr>
            <a:r>
              <a:rPr lang="nl-NL" sz="1800" kern="100" dirty="0">
                <a:effectLst/>
                <a:latin typeface="Verdana" panose="020B0604030504040204" pitchFamily="34" charset="0"/>
                <a:ea typeface="Times New Roman" panose="02020603050405020304" pitchFamily="18" charset="0"/>
                <a:cs typeface="Times New Roman" panose="02020603050405020304" pitchFamily="18" charset="0"/>
              </a:rPr>
              <a:t>Het maken van keuzes en/of prioriteiten stellen;</a:t>
            </a:r>
            <a:endParaRPr lang="nl-N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Verdana" panose="020B0604030504040204" pitchFamily="34" charset="0"/>
              <a:buChar char="-"/>
            </a:pPr>
            <a:r>
              <a:rPr lang="nl-NL" sz="1800" kern="100" dirty="0">
                <a:effectLst/>
                <a:latin typeface="Verdana" panose="020B0604030504040204" pitchFamily="34" charset="0"/>
                <a:ea typeface="Times New Roman" panose="02020603050405020304" pitchFamily="18" charset="0"/>
                <a:cs typeface="Times New Roman" panose="02020603050405020304" pitchFamily="18" charset="0"/>
              </a:rPr>
              <a:t>Het vinden/verkrijgen van balans;</a:t>
            </a:r>
            <a:endParaRPr lang="nl-N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Verdana" panose="020B0604030504040204" pitchFamily="34" charset="0"/>
              <a:buChar char="-"/>
            </a:pPr>
            <a:r>
              <a:rPr lang="nl-NL" sz="1800" kern="100" dirty="0">
                <a:effectLst/>
                <a:latin typeface="Verdana" panose="020B0604030504040204" pitchFamily="34" charset="0"/>
                <a:ea typeface="Times New Roman" panose="02020603050405020304" pitchFamily="18" charset="0"/>
                <a:cs typeface="Times New Roman" panose="02020603050405020304" pitchFamily="18" charset="0"/>
              </a:rPr>
              <a:t>Communicatievraagstukken;</a:t>
            </a:r>
            <a:endParaRPr lang="nl-N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Verdana" panose="020B0604030504040204" pitchFamily="34" charset="0"/>
              <a:buChar char="-"/>
            </a:pPr>
            <a:r>
              <a:rPr lang="nl-NL" sz="1800" kern="100" dirty="0">
                <a:effectLst/>
                <a:latin typeface="Verdana" panose="020B0604030504040204" pitchFamily="34" charset="0"/>
                <a:ea typeface="Times New Roman" panose="02020603050405020304" pitchFamily="18" charset="0"/>
                <a:cs typeface="Times New Roman" panose="02020603050405020304" pitchFamily="18" charset="0"/>
              </a:rPr>
              <a:t>Het verkrijgen van zelfinzicht en/of het verkrijgen van inzicht in situaties</a:t>
            </a:r>
          </a:p>
          <a:p>
            <a:pPr marL="342900" lvl="0" indent="-342900">
              <a:lnSpc>
                <a:spcPct val="107000"/>
              </a:lnSpc>
              <a:spcAft>
                <a:spcPts val="800"/>
              </a:spcAft>
              <a:buFont typeface="Verdana" panose="020B0604030504040204" pitchFamily="34" charset="0"/>
              <a:buChar char="-"/>
            </a:pPr>
            <a:r>
              <a:rPr lang="nl-NL" sz="1800" kern="100" dirty="0">
                <a:latin typeface="Verdana" panose="020B0604030504040204" pitchFamily="34" charset="0"/>
                <a:ea typeface="Times New Roman" panose="02020603050405020304" pitchFamily="18" charset="0"/>
                <a:cs typeface="Times New Roman" panose="02020603050405020304" pitchFamily="18" charset="0"/>
              </a:rPr>
              <a:t>Oplossen van conflicten</a:t>
            </a:r>
            <a:endParaRPr lang="nl-N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800"/>
              </a:spcAft>
              <a:buFont typeface="Verdana" panose="020B0604030504040204" pitchFamily="34" charset="0"/>
              <a:buChar char="-"/>
            </a:pPr>
            <a:r>
              <a:rPr lang="nl-NL" sz="1800" kern="100" dirty="0">
                <a:effectLst/>
                <a:latin typeface="Verdana" panose="020B0604030504040204" pitchFamily="34" charset="0"/>
                <a:ea typeface="Times New Roman" panose="02020603050405020304" pitchFamily="18" charset="0"/>
                <a:cs typeface="Times New Roman" panose="02020603050405020304" pitchFamily="18" charset="0"/>
              </a:rPr>
              <a:t>Persoonlijke coaching (persoonlijke ontwikkeling &amp; authenticiteit)</a:t>
            </a:r>
            <a:endParaRPr lang="nl-NL" sz="1800"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a:extLst>
              <a:ext uri="{FF2B5EF4-FFF2-40B4-BE49-F238E27FC236}">
                <a16:creationId xmlns:a16="http://schemas.microsoft.com/office/drawing/2014/main" id="{055C0201-E0B5-7E23-AF56-2CA93DA03187}"/>
              </a:ext>
            </a:extLst>
          </p:cNvPr>
          <p:cNvSpPr>
            <a:spLocks noGrp="1"/>
          </p:cNvSpPr>
          <p:nvPr>
            <p:ph type="sldNum" sz="quarter" idx="12"/>
          </p:nvPr>
        </p:nvSpPr>
        <p:spPr/>
        <p:txBody>
          <a:bodyPr/>
          <a:lstStyle/>
          <a:p>
            <a:fld id="{8C7C033C-40F1-4A10-B976-2CA4045C7D90}" type="slidenum">
              <a:rPr lang="nl-NL" sz="3600" smtClean="0"/>
              <a:t>26</a:t>
            </a:fld>
            <a:endParaRPr lang="nl-NL" sz="3600" dirty="0"/>
          </a:p>
        </p:txBody>
      </p:sp>
      <p:sp>
        <p:nvSpPr>
          <p:cNvPr id="5" name="Tijdelijke aanduiding voor voettekst 4">
            <a:extLst>
              <a:ext uri="{FF2B5EF4-FFF2-40B4-BE49-F238E27FC236}">
                <a16:creationId xmlns:a16="http://schemas.microsoft.com/office/drawing/2014/main" id="{201BC461-67E8-A4BE-2F32-FEB2233901D9}"/>
              </a:ext>
            </a:extLst>
          </p:cNvPr>
          <p:cNvSpPr>
            <a:spLocks noGrp="1"/>
          </p:cNvSpPr>
          <p:nvPr>
            <p:ph type="ftr" sz="quarter" idx="11"/>
          </p:nvPr>
        </p:nvSpPr>
        <p:spPr>
          <a:xfrm>
            <a:off x="4038600" y="6007100"/>
            <a:ext cx="4114800" cy="714375"/>
          </a:xfrm>
        </p:spPr>
        <p:txBody>
          <a:bodyPr/>
          <a:lstStyle/>
          <a:p>
            <a:r>
              <a:rPr lang="nl-NL" sz="2400" dirty="0"/>
              <a:t>Arbeidsmarktversterkende fase en/of oriëntatiefase</a:t>
            </a:r>
          </a:p>
        </p:txBody>
      </p:sp>
    </p:spTree>
    <p:extLst>
      <p:ext uri="{BB962C8B-B14F-4D97-AF65-F5344CB8AC3E}">
        <p14:creationId xmlns:p14="http://schemas.microsoft.com/office/powerpoint/2010/main" val="1050357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538672F-CABE-8516-F196-0E7E8D6FC10F}"/>
              </a:ext>
            </a:extLst>
          </p:cNvPr>
          <p:cNvSpPr>
            <a:spLocks noGrp="1"/>
          </p:cNvSpPr>
          <p:nvPr>
            <p:ph type="title"/>
          </p:nvPr>
        </p:nvSpPr>
        <p:spPr/>
        <p:txBody>
          <a:bodyPr/>
          <a:lstStyle/>
          <a:p>
            <a:r>
              <a:rPr lang="nl-NL" dirty="0"/>
              <a:t>Personal Branding op internet</a:t>
            </a:r>
          </a:p>
        </p:txBody>
      </p:sp>
      <p:sp>
        <p:nvSpPr>
          <p:cNvPr id="3" name="Tijdelijke aanduiding voor inhoud 2">
            <a:extLst>
              <a:ext uri="{FF2B5EF4-FFF2-40B4-BE49-F238E27FC236}">
                <a16:creationId xmlns:a16="http://schemas.microsoft.com/office/drawing/2014/main" id="{8461DE97-94FC-0473-1BCD-4D36E6DCDB26}"/>
              </a:ext>
            </a:extLst>
          </p:cNvPr>
          <p:cNvSpPr>
            <a:spLocks noGrp="1"/>
          </p:cNvSpPr>
          <p:nvPr>
            <p:ph idx="1"/>
          </p:nvPr>
        </p:nvSpPr>
        <p:spPr>
          <a:xfrm>
            <a:off x="838200" y="1863725"/>
            <a:ext cx="10515600" cy="4351338"/>
          </a:xfrm>
        </p:spPr>
        <p:txBody>
          <a:bodyPr/>
          <a:lstStyle/>
          <a:p>
            <a:r>
              <a:rPr lang="nl-NL" sz="1800" dirty="0">
                <a:solidFill>
                  <a:srgbClr val="1A1A1A"/>
                </a:solidFill>
                <a:effectLst/>
                <a:latin typeface="Verdana" panose="020B0604030504040204" pitchFamily="34" charset="0"/>
                <a:ea typeface="Times New Roman" panose="02020603050405020304" pitchFamily="18" charset="0"/>
                <a:cs typeface="Times New Roman" panose="02020603050405020304" pitchFamily="18" charset="0"/>
              </a:rPr>
              <a:t>Wie op zoek is naar een nieuwe baan of zijn of haar carrière een andere wending wil geven, doet er goed aan zichzelf op het internet te profileren. Steeds vaker wordt met behulp van Google bekeken wie iemand is. Maar wat moet je doen om een goede online reputatie te vestigen?</a:t>
            </a:r>
          </a:p>
          <a:p>
            <a:r>
              <a:rPr lang="nl-NL" sz="1800" dirty="0">
                <a:solidFill>
                  <a:srgbClr val="1A1A1A"/>
                </a:solidFill>
                <a:effectLst/>
                <a:latin typeface="Verdana" panose="020B0604030504040204" pitchFamily="34" charset="0"/>
                <a:ea typeface="Times New Roman" panose="02020603050405020304" pitchFamily="18" charset="0"/>
                <a:cs typeface="Times New Roman" panose="02020603050405020304" pitchFamily="18" charset="0"/>
              </a:rPr>
              <a:t>Tijdens dit onderdeel is er aandacht voor het aanmaken, wijzigen of verwijderen van profielen op netwerksites zoals LinkedIn.</a:t>
            </a:r>
          </a:p>
          <a:p>
            <a:r>
              <a:rPr lang="nl-NL" sz="1800" dirty="0">
                <a:solidFill>
                  <a:srgbClr val="1A1A1A"/>
                </a:solidFill>
                <a:effectLst/>
                <a:latin typeface="Verdana" panose="020B0604030504040204" pitchFamily="34" charset="0"/>
                <a:ea typeface="Times New Roman" panose="02020603050405020304" pitchFamily="18" charset="0"/>
                <a:cs typeface="Times New Roman" panose="02020603050405020304" pitchFamily="18" charset="0"/>
              </a:rPr>
              <a:t>LinkedIn is een ideale manier om werkervaring, zakelijke netwerk en expertise te tonen. </a:t>
            </a:r>
          </a:p>
          <a:p>
            <a:r>
              <a:rPr lang="nl-NL" sz="1800" dirty="0">
                <a:solidFill>
                  <a:srgbClr val="1A1A1A"/>
                </a:solidFill>
                <a:effectLst/>
                <a:latin typeface="Verdana" panose="020B0604030504040204" pitchFamily="34" charset="0"/>
                <a:ea typeface="Times New Roman" panose="02020603050405020304" pitchFamily="18" charset="0"/>
                <a:cs typeface="Times New Roman" panose="02020603050405020304" pitchFamily="18" charset="0"/>
              </a:rPr>
              <a:t>De cliënt leert o.a. welke zoektermen op hem/haar van toepassing kunnen zijn, want </a:t>
            </a:r>
            <a:r>
              <a:rPr lang="nl-NL" sz="1800" dirty="0" err="1">
                <a:solidFill>
                  <a:srgbClr val="1A1A1A"/>
                </a:solidFill>
                <a:effectLst/>
                <a:latin typeface="Verdana" panose="020B0604030504040204" pitchFamily="34" charset="0"/>
                <a:ea typeface="Times New Roman" panose="02020603050405020304" pitchFamily="18" charset="0"/>
                <a:cs typeface="Times New Roman" panose="02020603050405020304" pitchFamily="18" charset="0"/>
              </a:rPr>
              <a:t>recruiters</a:t>
            </a:r>
            <a:r>
              <a:rPr lang="nl-NL" sz="1800" dirty="0">
                <a:solidFill>
                  <a:srgbClr val="1A1A1A"/>
                </a:solidFill>
                <a:effectLst/>
                <a:latin typeface="Verdana" panose="020B0604030504040204" pitchFamily="34" charset="0"/>
                <a:ea typeface="Times New Roman" panose="02020603050405020304" pitchFamily="18" charset="0"/>
                <a:cs typeface="Times New Roman" panose="02020603050405020304" pitchFamily="18" charset="0"/>
              </a:rPr>
              <a:t> zoeken onder andere op basis van kernwoorden. Er wordt dieper ingegaan op de (online) wensen van cliënt en de kandidaat wordt op maat geadviseerd in zijn/haar online presentatiemogelijkheden.</a:t>
            </a:r>
          </a:p>
          <a:p>
            <a:r>
              <a:rPr lang="nl-NL" sz="1800" dirty="0">
                <a:solidFill>
                  <a:srgbClr val="1A1A1A"/>
                </a:solidFill>
                <a:latin typeface="Verdana" panose="020B0604030504040204" pitchFamily="34" charset="0"/>
                <a:ea typeface="Times New Roman" panose="02020603050405020304" pitchFamily="18" charset="0"/>
                <a:cs typeface="Times New Roman" panose="02020603050405020304" pitchFamily="18" charset="0"/>
              </a:rPr>
              <a:t>Indien mogelijk/raadzaam: verwijderen of onvindbaar maken negatieve content</a:t>
            </a:r>
            <a:endParaRPr lang="nl-NL" sz="1800" dirty="0">
              <a:solidFill>
                <a:srgbClr val="1A1A1A"/>
              </a:solidFill>
              <a:effectLst/>
              <a:latin typeface="Verdana" panose="020B060403050404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a:extLst>
              <a:ext uri="{FF2B5EF4-FFF2-40B4-BE49-F238E27FC236}">
                <a16:creationId xmlns:a16="http://schemas.microsoft.com/office/drawing/2014/main" id="{5D43477A-FDD1-56C4-4482-F2FABBCE51F7}"/>
              </a:ext>
            </a:extLst>
          </p:cNvPr>
          <p:cNvSpPr>
            <a:spLocks noGrp="1"/>
          </p:cNvSpPr>
          <p:nvPr>
            <p:ph type="sldNum" sz="quarter" idx="12"/>
          </p:nvPr>
        </p:nvSpPr>
        <p:spPr/>
        <p:txBody>
          <a:bodyPr/>
          <a:lstStyle/>
          <a:p>
            <a:fld id="{8C7C033C-40F1-4A10-B976-2CA4045C7D90}" type="slidenum">
              <a:rPr lang="nl-NL" sz="3600" smtClean="0">
                <a:highlight>
                  <a:srgbClr val="FFFF00"/>
                </a:highlight>
              </a:rPr>
              <a:t>27</a:t>
            </a:fld>
            <a:endParaRPr lang="nl-NL" sz="3600" dirty="0">
              <a:highlight>
                <a:srgbClr val="FFFF00"/>
              </a:highlight>
            </a:endParaRPr>
          </a:p>
        </p:txBody>
      </p:sp>
      <p:sp>
        <p:nvSpPr>
          <p:cNvPr id="5" name="Tijdelijke aanduiding voor voettekst 4">
            <a:extLst>
              <a:ext uri="{FF2B5EF4-FFF2-40B4-BE49-F238E27FC236}">
                <a16:creationId xmlns:a16="http://schemas.microsoft.com/office/drawing/2014/main" id="{EBF943C7-2A81-BA35-658F-6A88C3C7F3CF}"/>
              </a:ext>
            </a:extLst>
          </p:cNvPr>
          <p:cNvSpPr>
            <a:spLocks noGrp="1"/>
          </p:cNvSpPr>
          <p:nvPr>
            <p:ph type="ftr" sz="quarter" idx="11"/>
          </p:nvPr>
        </p:nvSpPr>
        <p:spPr/>
        <p:txBody>
          <a:bodyPr/>
          <a:lstStyle/>
          <a:p>
            <a:r>
              <a:rPr lang="nl-NL" sz="2400" dirty="0"/>
              <a:t>Arbeidsmarktversterkende fase</a:t>
            </a:r>
          </a:p>
        </p:txBody>
      </p:sp>
    </p:spTree>
    <p:extLst>
      <p:ext uri="{BB962C8B-B14F-4D97-AF65-F5344CB8AC3E}">
        <p14:creationId xmlns:p14="http://schemas.microsoft.com/office/powerpoint/2010/main" val="18214252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8F02B3-7958-EE13-D83D-1C8B68BFBC3C}"/>
              </a:ext>
            </a:extLst>
          </p:cNvPr>
          <p:cNvSpPr>
            <a:spLocks noGrp="1"/>
          </p:cNvSpPr>
          <p:nvPr>
            <p:ph type="title"/>
          </p:nvPr>
        </p:nvSpPr>
        <p:spPr/>
        <p:txBody>
          <a:bodyPr/>
          <a:lstStyle/>
          <a:p>
            <a:r>
              <a:rPr lang="nl-NL" dirty="0"/>
              <a:t>Sollicitatietraining/begeleiding</a:t>
            </a:r>
          </a:p>
        </p:txBody>
      </p:sp>
      <p:sp>
        <p:nvSpPr>
          <p:cNvPr id="3" name="Tijdelijke aanduiding voor inhoud 2">
            <a:extLst>
              <a:ext uri="{FF2B5EF4-FFF2-40B4-BE49-F238E27FC236}">
                <a16:creationId xmlns:a16="http://schemas.microsoft.com/office/drawing/2014/main" id="{BED0BEC1-7A27-5AF5-99FE-351A1A7DC834}"/>
              </a:ext>
            </a:extLst>
          </p:cNvPr>
          <p:cNvSpPr>
            <a:spLocks noGrp="1"/>
          </p:cNvSpPr>
          <p:nvPr>
            <p:ph idx="1"/>
          </p:nvPr>
        </p:nvSpPr>
        <p:spPr/>
        <p:txBody>
          <a:bodyPr/>
          <a:lstStyle/>
          <a:p>
            <a:pPr>
              <a:lnSpc>
                <a:spcPct val="107000"/>
              </a:lnSpc>
              <a:spcAft>
                <a:spcPts val="800"/>
              </a:spcAft>
            </a:pPr>
            <a:r>
              <a:rPr lang="nl-NL" sz="2800" kern="100" dirty="0">
                <a:effectLst/>
                <a:latin typeface="Calibri" panose="020F0502020204030204" pitchFamily="34" charset="0"/>
                <a:ea typeface="MS Mincho" panose="02020609040205080304" pitchFamily="49" charset="-128"/>
                <a:cs typeface="Times New Roman" panose="02020603050405020304" pitchFamily="18" charset="0"/>
              </a:rPr>
              <a:t>Outplacement biedt ook ondersteuning bij het sollicitatieproces. </a:t>
            </a:r>
            <a:br>
              <a:rPr lang="nl-NL" sz="2800" kern="100" dirty="0">
                <a:effectLst/>
                <a:latin typeface="Calibri" panose="020F0502020204030204" pitchFamily="34" charset="0"/>
                <a:ea typeface="MS Mincho" panose="02020609040205080304" pitchFamily="49" charset="-128"/>
                <a:cs typeface="Times New Roman" panose="02020603050405020304" pitchFamily="18" charset="0"/>
              </a:rPr>
            </a:br>
            <a:r>
              <a:rPr lang="nl-NL" sz="2800" kern="100" dirty="0">
                <a:effectLst/>
                <a:latin typeface="Calibri" panose="020F0502020204030204" pitchFamily="34" charset="0"/>
                <a:ea typeface="MS Mincho" panose="02020609040205080304" pitchFamily="49" charset="-128"/>
                <a:cs typeface="Times New Roman" panose="02020603050405020304" pitchFamily="18" charset="0"/>
              </a:rPr>
              <a:t>Dit omvat het helpen bij het opstellen van een professioneel cv, het schrijven van sollicitatiebrieven en het voorbereiden van sollicitatiegesprekken. Begeleiders kunnen ook tips en advies geven over effectieve netwerkstrategieën en het gebruik van online </a:t>
            </a:r>
            <a:r>
              <a:rPr lang="nl-NL" sz="2800" kern="100" dirty="0" err="1">
                <a:effectLst/>
                <a:latin typeface="Calibri" panose="020F0502020204030204" pitchFamily="34" charset="0"/>
                <a:ea typeface="MS Mincho" panose="02020609040205080304" pitchFamily="49" charset="-128"/>
                <a:cs typeface="Times New Roman" panose="02020603050405020304" pitchFamily="18" charset="0"/>
              </a:rPr>
              <a:t>jobportals</a:t>
            </a:r>
            <a:r>
              <a:rPr lang="nl-NL" sz="2800" kern="100" dirty="0">
                <a:effectLst/>
                <a:latin typeface="Calibri" panose="020F0502020204030204" pitchFamily="34" charset="0"/>
                <a:ea typeface="MS Mincho" panose="02020609040205080304" pitchFamily="49" charset="-128"/>
                <a:cs typeface="Times New Roman" panose="02020603050405020304" pitchFamily="18" charset="0"/>
              </a:rPr>
              <a:t>.</a:t>
            </a:r>
          </a:p>
          <a:p>
            <a:endParaRPr lang="nl-NL" dirty="0"/>
          </a:p>
        </p:txBody>
      </p:sp>
      <p:sp>
        <p:nvSpPr>
          <p:cNvPr id="4" name="Tijdelijke aanduiding voor dianummer 3">
            <a:extLst>
              <a:ext uri="{FF2B5EF4-FFF2-40B4-BE49-F238E27FC236}">
                <a16:creationId xmlns:a16="http://schemas.microsoft.com/office/drawing/2014/main" id="{856553B5-8646-0709-57BD-FAEC0888D565}"/>
              </a:ext>
            </a:extLst>
          </p:cNvPr>
          <p:cNvSpPr>
            <a:spLocks noGrp="1"/>
          </p:cNvSpPr>
          <p:nvPr>
            <p:ph type="sldNum" sz="quarter" idx="12"/>
          </p:nvPr>
        </p:nvSpPr>
        <p:spPr/>
        <p:txBody>
          <a:bodyPr/>
          <a:lstStyle/>
          <a:p>
            <a:fld id="{8C7C033C-40F1-4A10-B976-2CA4045C7D90}" type="slidenum">
              <a:rPr lang="nl-NL" sz="3600" smtClean="0"/>
              <a:t>28</a:t>
            </a:fld>
            <a:endParaRPr lang="nl-NL" sz="3600" dirty="0"/>
          </a:p>
        </p:txBody>
      </p:sp>
      <p:sp>
        <p:nvSpPr>
          <p:cNvPr id="5" name="Tijdelijke aanduiding voor voettekst 4">
            <a:extLst>
              <a:ext uri="{FF2B5EF4-FFF2-40B4-BE49-F238E27FC236}">
                <a16:creationId xmlns:a16="http://schemas.microsoft.com/office/drawing/2014/main" id="{0937EAE5-B9D8-8D10-F892-FC6C40C40A2D}"/>
              </a:ext>
            </a:extLst>
          </p:cNvPr>
          <p:cNvSpPr>
            <a:spLocks noGrp="1"/>
          </p:cNvSpPr>
          <p:nvPr>
            <p:ph type="ftr" sz="quarter" idx="11"/>
          </p:nvPr>
        </p:nvSpPr>
        <p:spPr>
          <a:xfrm>
            <a:off x="4038600" y="6176964"/>
            <a:ext cx="5029200" cy="544511"/>
          </a:xfrm>
        </p:spPr>
        <p:txBody>
          <a:bodyPr/>
          <a:lstStyle/>
          <a:p>
            <a:r>
              <a:rPr lang="nl-NL" sz="2400" dirty="0"/>
              <a:t>Arbeidsmarktversterkende fase (en toeleiding naar plaatsing)  </a:t>
            </a:r>
          </a:p>
        </p:txBody>
      </p:sp>
    </p:spTree>
    <p:extLst>
      <p:ext uri="{BB962C8B-B14F-4D97-AF65-F5344CB8AC3E}">
        <p14:creationId xmlns:p14="http://schemas.microsoft.com/office/powerpoint/2010/main" val="3854849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D26A15-BCF5-CA67-9493-3000D1C95A35}"/>
              </a:ext>
            </a:extLst>
          </p:cNvPr>
          <p:cNvSpPr>
            <a:spLocks noGrp="1"/>
          </p:cNvSpPr>
          <p:nvPr>
            <p:ph type="title"/>
          </p:nvPr>
        </p:nvSpPr>
        <p:spPr/>
        <p:txBody>
          <a:bodyPr/>
          <a:lstStyle/>
          <a:p>
            <a:r>
              <a:rPr lang="nl-NL" dirty="0"/>
              <a:t>Technologische ontwikkelingen t.a.v. coaching en outplacement</a:t>
            </a:r>
          </a:p>
        </p:txBody>
      </p:sp>
      <p:sp>
        <p:nvSpPr>
          <p:cNvPr id="3" name="Tijdelijke aanduiding voor inhoud 2">
            <a:extLst>
              <a:ext uri="{FF2B5EF4-FFF2-40B4-BE49-F238E27FC236}">
                <a16:creationId xmlns:a16="http://schemas.microsoft.com/office/drawing/2014/main" id="{D6619FD6-269E-EBB2-5A8E-4440FECD5D7D}"/>
              </a:ext>
            </a:extLst>
          </p:cNvPr>
          <p:cNvSpPr>
            <a:spLocks noGrp="1"/>
          </p:cNvSpPr>
          <p:nvPr>
            <p:ph idx="1"/>
          </p:nvPr>
        </p:nvSpPr>
        <p:spPr/>
        <p:txBody>
          <a:bodyPr/>
          <a:lstStyle/>
          <a:p>
            <a:r>
              <a:rPr lang="nl-NL" dirty="0"/>
              <a:t>Nabije toekomst: online (robot)coach met behulp van kunstmatige intelligentie </a:t>
            </a:r>
          </a:p>
          <a:p>
            <a:endParaRPr lang="nl-NL" dirty="0"/>
          </a:p>
          <a:p>
            <a:r>
              <a:rPr lang="nl-NL" dirty="0"/>
              <a:t>CV en motivatiebrief kunnen in een paar seconde online geproduceerd worden</a:t>
            </a:r>
          </a:p>
          <a:p>
            <a:endParaRPr lang="nl-NL" dirty="0"/>
          </a:p>
          <a:p>
            <a:r>
              <a:rPr lang="nl-NL" dirty="0"/>
              <a:t>Nabije toekomst: platforms waar je met behulp van kunstmatige intelligentie binnen enkele seconden een motivatiebrief  op een door jou aangewezen vacature laat maken</a:t>
            </a:r>
          </a:p>
          <a:p>
            <a:endParaRPr lang="nl-NL" dirty="0"/>
          </a:p>
          <a:p>
            <a:endParaRPr lang="nl-NL" dirty="0"/>
          </a:p>
        </p:txBody>
      </p:sp>
      <p:sp>
        <p:nvSpPr>
          <p:cNvPr id="4" name="Tijdelijke aanduiding voor dianummer 3">
            <a:extLst>
              <a:ext uri="{FF2B5EF4-FFF2-40B4-BE49-F238E27FC236}">
                <a16:creationId xmlns:a16="http://schemas.microsoft.com/office/drawing/2014/main" id="{D12639F4-3A36-0733-7F6C-21370B2BA4F8}"/>
              </a:ext>
            </a:extLst>
          </p:cNvPr>
          <p:cNvSpPr>
            <a:spLocks noGrp="1"/>
          </p:cNvSpPr>
          <p:nvPr>
            <p:ph type="sldNum" sz="quarter" idx="12"/>
          </p:nvPr>
        </p:nvSpPr>
        <p:spPr/>
        <p:txBody>
          <a:bodyPr/>
          <a:lstStyle/>
          <a:p>
            <a:fld id="{8C7C033C-40F1-4A10-B976-2CA4045C7D90}" type="slidenum">
              <a:rPr lang="nl-NL" sz="3600" smtClean="0">
                <a:highlight>
                  <a:srgbClr val="FFFF00"/>
                </a:highlight>
              </a:rPr>
              <a:t>29</a:t>
            </a:fld>
            <a:endParaRPr lang="nl-NL" sz="3600" dirty="0">
              <a:highlight>
                <a:srgbClr val="FFFF00"/>
              </a:highlight>
            </a:endParaRPr>
          </a:p>
        </p:txBody>
      </p:sp>
    </p:spTree>
    <p:extLst>
      <p:ext uri="{BB962C8B-B14F-4D97-AF65-F5344CB8AC3E}">
        <p14:creationId xmlns:p14="http://schemas.microsoft.com/office/powerpoint/2010/main" val="2629232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4C03B0-3C1F-55E4-AAC5-7BCA1B21957E}"/>
              </a:ext>
            </a:extLst>
          </p:cNvPr>
          <p:cNvSpPr>
            <a:spLocks noGrp="1"/>
          </p:cNvSpPr>
          <p:nvPr>
            <p:ph type="title"/>
          </p:nvPr>
        </p:nvSpPr>
        <p:spPr/>
        <p:txBody>
          <a:bodyPr/>
          <a:lstStyle/>
          <a:p>
            <a:r>
              <a:rPr lang="nl-NL" dirty="0"/>
              <a:t>Outplacement kan worden aangeboden vanuit:</a:t>
            </a:r>
          </a:p>
        </p:txBody>
      </p:sp>
      <p:sp>
        <p:nvSpPr>
          <p:cNvPr id="3" name="Tijdelijke aanduiding voor inhoud 2">
            <a:extLst>
              <a:ext uri="{FF2B5EF4-FFF2-40B4-BE49-F238E27FC236}">
                <a16:creationId xmlns:a16="http://schemas.microsoft.com/office/drawing/2014/main" id="{DD66B46D-1E08-A81E-6124-F8E640DAB31D}"/>
              </a:ext>
            </a:extLst>
          </p:cNvPr>
          <p:cNvSpPr>
            <a:spLocks noGrp="1"/>
          </p:cNvSpPr>
          <p:nvPr>
            <p:ph idx="1"/>
          </p:nvPr>
        </p:nvSpPr>
        <p:spPr/>
        <p:txBody>
          <a:bodyPr/>
          <a:lstStyle/>
          <a:p>
            <a:pPr>
              <a:lnSpc>
                <a:spcPct val="107000"/>
              </a:lnSpc>
              <a:spcAft>
                <a:spcPts val="800"/>
              </a:spcAft>
            </a:pPr>
            <a:r>
              <a:rPr lang="nl-NL" kern="100" dirty="0">
                <a:latin typeface="Calibri" panose="020F0502020204030204" pitchFamily="34" charset="0"/>
                <a:ea typeface="MS Mincho" panose="02020609040205080304" pitchFamily="49" charset="-128"/>
                <a:cs typeface="Times New Roman" panose="02020603050405020304" pitchFamily="18" charset="0"/>
              </a:rPr>
              <a:t>E</a:t>
            </a:r>
            <a:r>
              <a:rPr lang="nl-NL" sz="2800" kern="100" dirty="0">
                <a:effectLst/>
                <a:latin typeface="Calibri" panose="020F0502020204030204" pitchFamily="34" charset="0"/>
                <a:ea typeface="MS Mincho" panose="02020609040205080304" pitchFamily="49" charset="-128"/>
                <a:cs typeface="Times New Roman" panose="02020603050405020304" pitchFamily="18" charset="0"/>
              </a:rPr>
              <a:t>en sociaal plan (reorganisatie)</a:t>
            </a:r>
          </a:p>
          <a:p>
            <a:pPr>
              <a:lnSpc>
                <a:spcPct val="107000"/>
              </a:lnSpc>
              <a:spcAft>
                <a:spcPts val="800"/>
              </a:spcAft>
            </a:pPr>
            <a:r>
              <a:rPr lang="nl-NL" kern="100" dirty="0">
                <a:latin typeface="Calibri" panose="020F0502020204030204" pitchFamily="34" charset="0"/>
                <a:ea typeface="MS Mincho" panose="02020609040205080304" pitchFamily="49" charset="-128"/>
                <a:cs typeface="Times New Roman" panose="02020603050405020304" pitchFamily="18" charset="0"/>
              </a:rPr>
              <a:t>I</a:t>
            </a:r>
            <a:r>
              <a:rPr lang="nl-NL" sz="2800" kern="100" dirty="0">
                <a:effectLst/>
                <a:latin typeface="Calibri" panose="020F0502020204030204" pitchFamily="34" charset="0"/>
                <a:ea typeface="MS Mincho" panose="02020609040205080304" pitchFamily="49" charset="-128"/>
                <a:cs typeface="Times New Roman" panose="02020603050405020304" pitchFamily="18" charset="0"/>
              </a:rPr>
              <a:t>ndividueel outplacement (meestal als onderdeel van een vaststellingsovereenkomst)</a:t>
            </a:r>
          </a:p>
          <a:p>
            <a:endParaRPr lang="nl-NL" dirty="0"/>
          </a:p>
        </p:txBody>
      </p:sp>
      <p:sp>
        <p:nvSpPr>
          <p:cNvPr id="4" name="Tijdelijke aanduiding voor dianummer 3">
            <a:extLst>
              <a:ext uri="{FF2B5EF4-FFF2-40B4-BE49-F238E27FC236}">
                <a16:creationId xmlns:a16="http://schemas.microsoft.com/office/drawing/2014/main" id="{469C1137-0132-CA62-1081-64A9AA41EB29}"/>
              </a:ext>
            </a:extLst>
          </p:cNvPr>
          <p:cNvSpPr>
            <a:spLocks noGrp="1"/>
          </p:cNvSpPr>
          <p:nvPr>
            <p:ph type="sldNum" sz="quarter" idx="12"/>
          </p:nvPr>
        </p:nvSpPr>
        <p:spPr/>
        <p:txBody>
          <a:bodyPr/>
          <a:lstStyle/>
          <a:p>
            <a:fld id="{8C7C033C-40F1-4A10-B976-2CA4045C7D90}" type="slidenum">
              <a:rPr lang="nl-NL" sz="3600" smtClean="0">
                <a:highlight>
                  <a:srgbClr val="FFFF00"/>
                </a:highlight>
              </a:rPr>
              <a:t>3</a:t>
            </a:fld>
            <a:endParaRPr lang="nl-NL" sz="3600" dirty="0">
              <a:highlight>
                <a:srgbClr val="FFFF00"/>
              </a:highlight>
            </a:endParaRPr>
          </a:p>
        </p:txBody>
      </p:sp>
    </p:spTree>
    <p:extLst>
      <p:ext uri="{BB962C8B-B14F-4D97-AF65-F5344CB8AC3E}">
        <p14:creationId xmlns:p14="http://schemas.microsoft.com/office/powerpoint/2010/main" val="2320088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368F12-AFE0-3508-4EB5-46B4873DBE4A}"/>
              </a:ext>
            </a:extLst>
          </p:cNvPr>
          <p:cNvSpPr>
            <a:spLocks noGrp="1"/>
          </p:cNvSpPr>
          <p:nvPr>
            <p:ph type="title"/>
          </p:nvPr>
        </p:nvSpPr>
        <p:spPr/>
        <p:txBody>
          <a:bodyPr/>
          <a:lstStyle/>
          <a:p>
            <a:r>
              <a:rPr lang="nl-NL" dirty="0"/>
              <a:t>Filmpje</a:t>
            </a:r>
          </a:p>
        </p:txBody>
      </p:sp>
      <p:sp>
        <p:nvSpPr>
          <p:cNvPr id="3" name="Tijdelijke aanduiding voor inhoud 2">
            <a:extLst>
              <a:ext uri="{FF2B5EF4-FFF2-40B4-BE49-F238E27FC236}">
                <a16:creationId xmlns:a16="http://schemas.microsoft.com/office/drawing/2014/main" id="{8D41D2C3-BF85-3B09-25D6-054BDA4E4414}"/>
              </a:ext>
            </a:extLst>
          </p:cNvPr>
          <p:cNvSpPr>
            <a:spLocks noGrp="1"/>
          </p:cNvSpPr>
          <p:nvPr>
            <p:ph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2F38560-DE47-D752-5B32-F7A48D96978C}"/>
              </a:ext>
            </a:extLst>
          </p:cNvPr>
          <p:cNvSpPr>
            <a:spLocks noGrp="1"/>
          </p:cNvSpPr>
          <p:nvPr>
            <p:ph type="sldNum" sz="quarter" idx="12"/>
          </p:nvPr>
        </p:nvSpPr>
        <p:spPr/>
        <p:txBody>
          <a:bodyPr/>
          <a:lstStyle/>
          <a:p>
            <a:fld id="{8C7C033C-40F1-4A10-B976-2CA4045C7D90}" type="slidenum">
              <a:rPr lang="nl-NL" smtClean="0"/>
              <a:t>30</a:t>
            </a:fld>
            <a:endParaRPr lang="nl-NL"/>
          </a:p>
        </p:txBody>
      </p:sp>
    </p:spTree>
    <p:extLst>
      <p:ext uri="{BB962C8B-B14F-4D97-AF65-F5344CB8AC3E}">
        <p14:creationId xmlns:p14="http://schemas.microsoft.com/office/powerpoint/2010/main" val="2990996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AFA932-ACD8-F245-5334-0ADC7402A68E}"/>
              </a:ext>
            </a:extLst>
          </p:cNvPr>
          <p:cNvSpPr>
            <a:spLocks noGrp="1"/>
          </p:cNvSpPr>
          <p:nvPr>
            <p:ph type="title"/>
          </p:nvPr>
        </p:nvSpPr>
        <p:spPr/>
        <p:txBody>
          <a:bodyPr/>
          <a:lstStyle/>
          <a:p>
            <a:r>
              <a:rPr lang="nl-NL" dirty="0"/>
              <a:t>Sollicitatiebrief maken met kunstmatige intelligentie</a:t>
            </a:r>
          </a:p>
        </p:txBody>
      </p:sp>
      <p:sp>
        <p:nvSpPr>
          <p:cNvPr id="3" name="Tijdelijke aanduiding voor inhoud 2">
            <a:extLst>
              <a:ext uri="{FF2B5EF4-FFF2-40B4-BE49-F238E27FC236}">
                <a16:creationId xmlns:a16="http://schemas.microsoft.com/office/drawing/2014/main" id="{42BCC197-6389-0B28-A615-F6927FE85B2C}"/>
              </a:ext>
            </a:extLst>
          </p:cNvPr>
          <p:cNvSpPr>
            <a:spLocks noGrp="1"/>
          </p:cNvSpPr>
          <p:nvPr>
            <p:ph idx="1"/>
          </p:nvPr>
        </p:nvSpPr>
        <p:spPr/>
        <p:txBody>
          <a:bodyPr/>
          <a:lstStyle/>
          <a:p>
            <a:r>
              <a:rPr lang="nl-NL" dirty="0"/>
              <a:t>Opdracht aan </a:t>
            </a:r>
            <a:r>
              <a:rPr lang="nl-NL" dirty="0" err="1"/>
              <a:t>OpenAi</a:t>
            </a:r>
            <a:r>
              <a:rPr lang="nl-NL" dirty="0"/>
              <a:t>: schrijf een sollicitatiebrief voor de functie van projectleider evenementen. Het betreft de volgende functie:</a:t>
            </a:r>
          </a:p>
          <a:p>
            <a:r>
              <a:rPr lang="nl-NL" dirty="0">
                <a:hlinkClick r:id="rId2"/>
              </a:rPr>
              <a:t>https://werkenbijdefensie.nl/vacatures/niet-militaire-vacatures/projectleider-evenementen-11410</a:t>
            </a:r>
            <a:endParaRPr lang="nl-NL" dirty="0"/>
          </a:p>
          <a:p>
            <a:endParaRPr lang="nl-NL" dirty="0"/>
          </a:p>
        </p:txBody>
      </p:sp>
      <p:pic>
        <p:nvPicPr>
          <p:cNvPr id="5" name="Afbeelding 4">
            <a:extLst>
              <a:ext uri="{FF2B5EF4-FFF2-40B4-BE49-F238E27FC236}">
                <a16:creationId xmlns:a16="http://schemas.microsoft.com/office/drawing/2014/main" id="{48541798-D2C0-D975-0CD4-9B6A5587AC1F}"/>
              </a:ext>
            </a:extLst>
          </p:cNvPr>
          <p:cNvPicPr>
            <a:picLocks noChangeAspect="1"/>
          </p:cNvPicPr>
          <p:nvPr/>
        </p:nvPicPr>
        <p:blipFill>
          <a:blip r:embed="rId3"/>
          <a:stretch>
            <a:fillRect/>
          </a:stretch>
        </p:blipFill>
        <p:spPr>
          <a:xfrm>
            <a:off x="1175658" y="3665303"/>
            <a:ext cx="3298371" cy="2646597"/>
          </a:xfrm>
          <a:prstGeom prst="rect">
            <a:avLst/>
          </a:prstGeom>
        </p:spPr>
      </p:pic>
      <p:sp>
        <p:nvSpPr>
          <p:cNvPr id="6" name="Tijdelijke aanduiding voor dianummer 5">
            <a:extLst>
              <a:ext uri="{FF2B5EF4-FFF2-40B4-BE49-F238E27FC236}">
                <a16:creationId xmlns:a16="http://schemas.microsoft.com/office/drawing/2014/main" id="{196474B5-9C3A-4109-DB1C-8D7253B90AD6}"/>
              </a:ext>
            </a:extLst>
          </p:cNvPr>
          <p:cNvSpPr>
            <a:spLocks noGrp="1"/>
          </p:cNvSpPr>
          <p:nvPr>
            <p:ph type="sldNum" sz="quarter" idx="12"/>
          </p:nvPr>
        </p:nvSpPr>
        <p:spPr/>
        <p:txBody>
          <a:bodyPr/>
          <a:lstStyle/>
          <a:p>
            <a:fld id="{8C7C033C-40F1-4A10-B976-2CA4045C7D90}" type="slidenum">
              <a:rPr lang="nl-NL" sz="3600" smtClean="0"/>
              <a:t>31</a:t>
            </a:fld>
            <a:endParaRPr lang="nl-NL" sz="3600" dirty="0"/>
          </a:p>
        </p:txBody>
      </p:sp>
    </p:spTree>
    <p:extLst>
      <p:ext uri="{BB962C8B-B14F-4D97-AF65-F5344CB8AC3E}">
        <p14:creationId xmlns:p14="http://schemas.microsoft.com/office/powerpoint/2010/main" val="10447059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AC1413-10A0-93B8-65D7-CD2E3FEF587F}"/>
              </a:ext>
            </a:extLst>
          </p:cNvPr>
          <p:cNvSpPr>
            <a:spLocks noGrp="1"/>
          </p:cNvSpPr>
          <p:nvPr>
            <p:ph type="title"/>
          </p:nvPr>
        </p:nvSpPr>
        <p:spPr/>
        <p:txBody>
          <a:bodyPr/>
          <a:lstStyle/>
          <a:p>
            <a:r>
              <a:rPr lang="nl-NL" dirty="0"/>
              <a:t>Filmpje</a:t>
            </a:r>
          </a:p>
        </p:txBody>
      </p:sp>
      <p:sp>
        <p:nvSpPr>
          <p:cNvPr id="3" name="Tijdelijke aanduiding voor inhoud 2">
            <a:extLst>
              <a:ext uri="{FF2B5EF4-FFF2-40B4-BE49-F238E27FC236}">
                <a16:creationId xmlns:a16="http://schemas.microsoft.com/office/drawing/2014/main" id="{D9EFE20B-5149-4922-8D0A-140D6E291F2E}"/>
              </a:ext>
            </a:extLst>
          </p:cNvPr>
          <p:cNvSpPr>
            <a:spLocks noGrp="1"/>
          </p:cNvSpPr>
          <p:nvPr>
            <p:ph idx="1"/>
          </p:nvPr>
        </p:nvSpPr>
        <p:spPr/>
        <p:txBody>
          <a:bodyPr/>
          <a:lstStyle/>
          <a:p>
            <a:endParaRPr lang="nl-NL"/>
          </a:p>
        </p:txBody>
      </p:sp>
      <p:sp>
        <p:nvSpPr>
          <p:cNvPr id="4" name="Tijdelijke aanduiding voor dianummer 3">
            <a:extLst>
              <a:ext uri="{FF2B5EF4-FFF2-40B4-BE49-F238E27FC236}">
                <a16:creationId xmlns:a16="http://schemas.microsoft.com/office/drawing/2014/main" id="{E0AC4FE1-0E64-75E3-C9EA-FA886BFA1136}"/>
              </a:ext>
            </a:extLst>
          </p:cNvPr>
          <p:cNvSpPr>
            <a:spLocks noGrp="1"/>
          </p:cNvSpPr>
          <p:nvPr>
            <p:ph type="sldNum" sz="quarter" idx="12"/>
          </p:nvPr>
        </p:nvSpPr>
        <p:spPr/>
        <p:txBody>
          <a:bodyPr/>
          <a:lstStyle/>
          <a:p>
            <a:fld id="{8C7C033C-40F1-4A10-B976-2CA4045C7D90}" type="slidenum">
              <a:rPr lang="nl-NL" smtClean="0"/>
              <a:t>32</a:t>
            </a:fld>
            <a:endParaRPr lang="nl-NL"/>
          </a:p>
        </p:txBody>
      </p:sp>
    </p:spTree>
    <p:extLst>
      <p:ext uri="{BB962C8B-B14F-4D97-AF65-F5344CB8AC3E}">
        <p14:creationId xmlns:p14="http://schemas.microsoft.com/office/powerpoint/2010/main" val="1982677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F5514C-3CCF-5BB9-FFC6-89F595709AF9}"/>
              </a:ext>
            </a:extLst>
          </p:cNvPr>
          <p:cNvSpPr>
            <a:spLocks noGrp="1"/>
          </p:cNvSpPr>
          <p:nvPr>
            <p:ph type="title"/>
          </p:nvPr>
        </p:nvSpPr>
        <p:spPr/>
        <p:txBody>
          <a:bodyPr/>
          <a:lstStyle/>
          <a:p>
            <a:r>
              <a:rPr lang="nl-NL" dirty="0"/>
              <a:t>Nadelen kunstmatige intelligentie</a:t>
            </a:r>
          </a:p>
        </p:txBody>
      </p:sp>
      <p:sp>
        <p:nvSpPr>
          <p:cNvPr id="3" name="Tijdelijke aanduiding voor inhoud 2">
            <a:extLst>
              <a:ext uri="{FF2B5EF4-FFF2-40B4-BE49-F238E27FC236}">
                <a16:creationId xmlns:a16="http://schemas.microsoft.com/office/drawing/2014/main" id="{263C8F06-85F0-B634-2ECA-BA352F236B01}"/>
              </a:ext>
            </a:extLst>
          </p:cNvPr>
          <p:cNvSpPr>
            <a:spLocks noGrp="1"/>
          </p:cNvSpPr>
          <p:nvPr>
            <p:ph idx="1"/>
          </p:nvPr>
        </p:nvSpPr>
        <p:spPr/>
        <p:txBody>
          <a:bodyPr/>
          <a:lstStyle/>
          <a:p>
            <a:r>
              <a:rPr lang="nl-NL" dirty="0"/>
              <a:t>Soms wat te glad/gelikt </a:t>
            </a:r>
          </a:p>
          <a:p>
            <a:r>
              <a:rPr lang="nl-NL" dirty="0"/>
              <a:t>Moet nu nog worden aangepast, maar wordt steeds beter</a:t>
            </a:r>
          </a:p>
          <a:p>
            <a:r>
              <a:rPr lang="nl-NL" dirty="0"/>
              <a:t>Ook na aanpassing niet authentiek (maar hoe weet de lezer dat?)</a:t>
            </a:r>
          </a:p>
          <a:p>
            <a:r>
              <a:rPr lang="nl-NL" dirty="0"/>
              <a:t>Onpersoonlijk</a:t>
            </a:r>
          </a:p>
          <a:p>
            <a:r>
              <a:rPr lang="nl-NL" dirty="0"/>
              <a:t>Meer als hulp voor coach dan voor de kandidaat, maar dat zal veranderen</a:t>
            </a:r>
          </a:p>
        </p:txBody>
      </p:sp>
      <p:sp>
        <p:nvSpPr>
          <p:cNvPr id="4" name="Tijdelijke aanduiding voor dianummer 3">
            <a:extLst>
              <a:ext uri="{FF2B5EF4-FFF2-40B4-BE49-F238E27FC236}">
                <a16:creationId xmlns:a16="http://schemas.microsoft.com/office/drawing/2014/main" id="{E365B901-052E-8531-82AD-8091327C87BE}"/>
              </a:ext>
            </a:extLst>
          </p:cNvPr>
          <p:cNvSpPr>
            <a:spLocks noGrp="1"/>
          </p:cNvSpPr>
          <p:nvPr>
            <p:ph type="sldNum" sz="quarter" idx="12"/>
          </p:nvPr>
        </p:nvSpPr>
        <p:spPr/>
        <p:txBody>
          <a:bodyPr/>
          <a:lstStyle/>
          <a:p>
            <a:fld id="{8C7C033C-40F1-4A10-B976-2CA4045C7D90}" type="slidenum">
              <a:rPr lang="nl-NL" sz="3600" smtClean="0"/>
              <a:t>33</a:t>
            </a:fld>
            <a:endParaRPr lang="nl-NL" sz="3600" dirty="0"/>
          </a:p>
        </p:txBody>
      </p:sp>
    </p:spTree>
    <p:extLst>
      <p:ext uri="{BB962C8B-B14F-4D97-AF65-F5344CB8AC3E}">
        <p14:creationId xmlns:p14="http://schemas.microsoft.com/office/powerpoint/2010/main" val="646416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F19AD-55EC-59AB-6A53-F72C6FC70C1F}"/>
              </a:ext>
            </a:extLst>
          </p:cNvPr>
          <p:cNvSpPr>
            <a:spLocks noGrp="1"/>
          </p:cNvSpPr>
          <p:nvPr>
            <p:ph type="title"/>
          </p:nvPr>
        </p:nvSpPr>
        <p:spPr/>
        <p:txBody>
          <a:bodyPr/>
          <a:lstStyle/>
          <a:p>
            <a:r>
              <a:rPr lang="nl-NL" dirty="0"/>
              <a:t>Training en ontwikkeling (scholing)</a:t>
            </a:r>
          </a:p>
        </p:txBody>
      </p:sp>
      <p:sp>
        <p:nvSpPr>
          <p:cNvPr id="3" name="Tijdelijke aanduiding voor inhoud 2">
            <a:extLst>
              <a:ext uri="{FF2B5EF4-FFF2-40B4-BE49-F238E27FC236}">
                <a16:creationId xmlns:a16="http://schemas.microsoft.com/office/drawing/2014/main" id="{FD8A7BC9-E2EF-3C51-F2BA-12DF05DBDC88}"/>
              </a:ext>
            </a:extLst>
          </p:cNvPr>
          <p:cNvSpPr>
            <a:spLocks noGrp="1"/>
          </p:cNvSpPr>
          <p:nvPr>
            <p:ph idx="1"/>
          </p:nvPr>
        </p:nvSpPr>
        <p:spPr/>
        <p:txBody>
          <a:bodyPr/>
          <a:lstStyle/>
          <a:p>
            <a:r>
              <a:rPr lang="nl-NL" dirty="0"/>
              <a:t>Outplacement omvat – indien nodig - ook training en ontwikkelingsmogelijkheden om nieuwe vaardigheden en kennis te verwerven die relevant zijn voor de arbeidsmarkt. Dit kan variëren van een assertiviteitstraining, een Post HBO opleiding tot het volgen van cursussen of trainingen op specifieke vakgebieden.</a:t>
            </a:r>
          </a:p>
        </p:txBody>
      </p:sp>
      <p:sp>
        <p:nvSpPr>
          <p:cNvPr id="4" name="Tijdelijke aanduiding voor dianummer 3">
            <a:extLst>
              <a:ext uri="{FF2B5EF4-FFF2-40B4-BE49-F238E27FC236}">
                <a16:creationId xmlns:a16="http://schemas.microsoft.com/office/drawing/2014/main" id="{1A3902A1-7FB6-8791-EC9E-B5010E7ED5CE}"/>
              </a:ext>
            </a:extLst>
          </p:cNvPr>
          <p:cNvSpPr>
            <a:spLocks noGrp="1"/>
          </p:cNvSpPr>
          <p:nvPr>
            <p:ph type="sldNum" sz="quarter" idx="12"/>
          </p:nvPr>
        </p:nvSpPr>
        <p:spPr/>
        <p:txBody>
          <a:bodyPr/>
          <a:lstStyle/>
          <a:p>
            <a:fld id="{8C7C033C-40F1-4A10-B976-2CA4045C7D90}" type="slidenum">
              <a:rPr lang="nl-NL" sz="3600" smtClean="0"/>
              <a:t>34</a:t>
            </a:fld>
            <a:endParaRPr lang="nl-NL" sz="3600" dirty="0"/>
          </a:p>
        </p:txBody>
      </p:sp>
      <p:sp>
        <p:nvSpPr>
          <p:cNvPr id="5" name="Tijdelijke aanduiding voor voettekst 4">
            <a:extLst>
              <a:ext uri="{FF2B5EF4-FFF2-40B4-BE49-F238E27FC236}">
                <a16:creationId xmlns:a16="http://schemas.microsoft.com/office/drawing/2014/main" id="{6B0AB4CF-CCE9-6455-FF4B-BB88DEA12A9B}"/>
              </a:ext>
            </a:extLst>
          </p:cNvPr>
          <p:cNvSpPr>
            <a:spLocks noGrp="1"/>
          </p:cNvSpPr>
          <p:nvPr>
            <p:ph type="ftr" sz="quarter" idx="11"/>
          </p:nvPr>
        </p:nvSpPr>
        <p:spPr>
          <a:xfrm>
            <a:off x="3276600" y="6311900"/>
            <a:ext cx="4114800" cy="365125"/>
          </a:xfrm>
        </p:spPr>
        <p:txBody>
          <a:bodyPr/>
          <a:lstStyle/>
          <a:p>
            <a:r>
              <a:rPr lang="nl-NL" sz="2400" dirty="0"/>
              <a:t>Arbeidsmarktversterkende fase</a:t>
            </a:r>
          </a:p>
        </p:txBody>
      </p:sp>
    </p:spTree>
    <p:extLst>
      <p:ext uri="{BB962C8B-B14F-4D97-AF65-F5344CB8AC3E}">
        <p14:creationId xmlns:p14="http://schemas.microsoft.com/office/powerpoint/2010/main" val="33215899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24F64E-DCE8-3934-BB76-322B83896031}"/>
              </a:ext>
            </a:extLst>
          </p:cNvPr>
          <p:cNvSpPr>
            <a:spLocks noGrp="1"/>
          </p:cNvSpPr>
          <p:nvPr>
            <p:ph type="title"/>
          </p:nvPr>
        </p:nvSpPr>
        <p:spPr/>
        <p:txBody>
          <a:bodyPr/>
          <a:lstStyle/>
          <a:p>
            <a:r>
              <a:rPr lang="nl-NL" dirty="0" err="1"/>
              <a:t>Jobhunting</a:t>
            </a:r>
            <a:endParaRPr lang="nl-NL" dirty="0"/>
          </a:p>
        </p:txBody>
      </p:sp>
      <p:sp>
        <p:nvSpPr>
          <p:cNvPr id="3" name="Tijdelijke aanduiding voor inhoud 2">
            <a:extLst>
              <a:ext uri="{FF2B5EF4-FFF2-40B4-BE49-F238E27FC236}">
                <a16:creationId xmlns:a16="http://schemas.microsoft.com/office/drawing/2014/main" id="{62C87FCE-7D9C-B867-5929-E1AA68298B17}"/>
              </a:ext>
            </a:extLst>
          </p:cNvPr>
          <p:cNvSpPr>
            <a:spLocks noGrp="1"/>
          </p:cNvSpPr>
          <p:nvPr>
            <p:ph idx="1"/>
          </p:nvPr>
        </p:nvSpPr>
        <p:spPr/>
        <p:txBody>
          <a:bodyPr/>
          <a:lstStyle/>
          <a:p>
            <a:pPr>
              <a:lnSpc>
                <a:spcPct val="107000"/>
              </a:lnSpc>
              <a:spcAft>
                <a:spcPts val="800"/>
              </a:spcAft>
            </a:pPr>
            <a:r>
              <a:rPr lang="nl-NL" sz="1800" kern="0" dirty="0">
                <a:effectLst/>
                <a:latin typeface="Verdana" panose="020B0604030504040204" pitchFamily="34" charset="0"/>
                <a:ea typeface="MS Mincho" panose="02020609040205080304" pitchFamily="49" charset="-128"/>
                <a:cs typeface="Times New Roman" panose="02020603050405020304" pitchFamily="18" charset="0"/>
              </a:rPr>
              <a:t>Er wordt door het outplacementbureau actief gezocht naar arbeidsmogelijkheden voor de kandidaat</a:t>
            </a:r>
            <a:endParaRPr lang="nl-NL" sz="1800" kern="1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Aft>
                <a:spcPts val="800"/>
              </a:spcAft>
            </a:pPr>
            <a:r>
              <a:rPr lang="nl-NL" sz="1800" kern="0" dirty="0">
                <a:effectLst/>
                <a:latin typeface="Verdana" panose="020B0604030504040204" pitchFamily="34" charset="0"/>
                <a:ea typeface="MS Mincho" panose="02020609040205080304" pitchFamily="49" charset="-128"/>
                <a:cs typeface="Times New Roman" panose="02020603050405020304" pitchFamily="18" charset="0"/>
              </a:rPr>
              <a:t>Van elke cliënt is bij aanvang of na de beroepenoriëntatie een zoekprofiel gemaakt en de kandidaat wordt (indien raadzaam/mogelijk) actief geïntroduceerd bij werkgevers</a:t>
            </a:r>
            <a:endParaRPr lang="nl-NL" sz="1800" kern="100" dirty="0">
              <a:effectLst/>
              <a:latin typeface="Calibri" panose="020F0502020204030204" pitchFamily="34" charset="0"/>
              <a:ea typeface="MS Mincho" panose="02020609040205080304" pitchFamily="49" charset="-128"/>
              <a:cs typeface="Times New Roman" panose="02020603050405020304" pitchFamily="18" charset="0"/>
            </a:endParaRPr>
          </a:p>
          <a:p>
            <a:pPr>
              <a:lnSpc>
                <a:spcPct val="107000"/>
              </a:lnSpc>
              <a:spcAft>
                <a:spcPts val="800"/>
              </a:spcAft>
            </a:pPr>
            <a:r>
              <a:rPr lang="nl-NL" sz="1800" kern="0" dirty="0">
                <a:effectLst/>
                <a:latin typeface="Verdana" panose="020B0604030504040204" pitchFamily="34" charset="0"/>
                <a:ea typeface="MS Mincho" panose="02020609040205080304" pitchFamily="49" charset="-128"/>
                <a:cs typeface="Times New Roman" panose="02020603050405020304" pitchFamily="18" charset="0"/>
              </a:rPr>
              <a:t>Het zoekprofiel van de cliënt wordt regelmatig getoetst aan de gevonden vacatures. Wanneer er een geschikte (stille) vacature is gevonden wordt deze aan de cliënt voorgelegd, wordt cliënt voorgesteld aan werkgever en/of begeleid bij het daadwerkelijk verwerven van deze baan</a:t>
            </a:r>
            <a:endParaRPr lang="nl-NL" sz="1800" kern="100" dirty="0">
              <a:effectLst/>
              <a:latin typeface="Calibri" panose="020F0502020204030204" pitchFamily="34" charset="0"/>
              <a:ea typeface="MS Mincho" panose="02020609040205080304" pitchFamily="49" charset="-128"/>
              <a:cs typeface="Times New Roman" panose="02020603050405020304" pitchFamily="18" charset="0"/>
            </a:endParaRPr>
          </a:p>
          <a:p>
            <a:pPr marL="0" indent="0">
              <a:buNone/>
            </a:pPr>
            <a:endParaRPr lang="nl-NL" dirty="0"/>
          </a:p>
        </p:txBody>
      </p:sp>
      <p:sp>
        <p:nvSpPr>
          <p:cNvPr id="4" name="Tijdelijke aanduiding voor dianummer 3">
            <a:extLst>
              <a:ext uri="{FF2B5EF4-FFF2-40B4-BE49-F238E27FC236}">
                <a16:creationId xmlns:a16="http://schemas.microsoft.com/office/drawing/2014/main" id="{C9B1FE4A-74C7-EA09-3400-933D4371CE30}"/>
              </a:ext>
            </a:extLst>
          </p:cNvPr>
          <p:cNvSpPr>
            <a:spLocks noGrp="1"/>
          </p:cNvSpPr>
          <p:nvPr>
            <p:ph type="sldNum" sz="quarter" idx="12"/>
          </p:nvPr>
        </p:nvSpPr>
        <p:spPr/>
        <p:txBody>
          <a:bodyPr/>
          <a:lstStyle/>
          <a:p>
            <a:fld id="{8C7C033C-40F1-4A10-B976-2CA4045C7D90}" type="slidenum">
              <a:rPr lang="nl-NL" sz="3600" smtClean="0"/>
              <a:t>35</a:t>
            </a:fld>
            <a:endParaRPr lang="nl-NL" sz="3600" dirty="0"/>
          </a:p>
        </p:txBody>
      </p:sp>
      <p:sp>
        <p:nvSpPr>
          <p:cNvPr id="9" name="Tijdelijke aanduiding voor voettekst 8">
            <a:extLst>
              <a:ext uri="{FF2B5EF4-FFF2-40B4-BE49-F238E27FC236}">
                <a16:creationId xmlns:a16="http://schemas.microsoft.com/office/drawing/2014/main" id="{68D9782C-97F3-4129-23BA-803804FE2D8E}"/>
              </a:ext>
            </a:extLst>
          </p:cNvPr>
          <p:cNvSpPr>
            <a:spLocks noGrp="1"/>
          </p:cNvSpPr>
          <p:nvPr>
            <p:ph type="ftr" sz="quarter" idx="11"/>
          </p:nvPr>
        </p:nvSpPr>
        <p:spPr/>
        <p:txBody>
          <a:bodyPr/>
          <a:lstStyle/>
          <a:p>
            <a:r>
              <a:rPr lang="nl-NL" sz="2400" dirty="0"/>
              <a:t>Toeleiding naar plaatsing</a:t>
            </a:r>
          </a:p>
        </p:txBody>
      </p:sp>
    </p:spTree>
    <p:extLst>
      <p:ext uri="{BB962C8B-B14F-4D97-AF65-F5344CB8AC3E}">
        <p14:creationId xmlns:p14="http://schemas.microsoft.com/office/powerpoint/2010/main" val="3516483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929D1-E338-A4C3-EBEA-17FAC1C822C6}"/>
              </a:ext>
            </a:extLst>
          </p:cNvPr>
          <p:cNvSpPr>
            <a:spLocks noGrp="1"/>
          </p:cNvSpPr>
          <p:nvPr>
            <p:ph type="title"/>
          </p:nvPr>
        </p:nvSpPr>
        <p:spPr/>
        <p:txBody>
          <a:bodyPr/>
          <a:lstStyle/>
          <a:p>
            <a:r>
              <a:rPr lang="nl-NL" dirty="0"/>
              <a:t>Nazorg bij plaatsing</a:t>
            </a:r>
          </a:p>
        </p:txBody>
      </p:sp>
      <p:sp>
        <p:nvSpPr>
          <p:cNvPr id="3" name="Tijdelijke aanduiding voor inhoud 2">
            <a:extLst>
              <a:ext uri="{FF2B5EF4-FFF2-40B4-BE49-F238E27FC236}">
                <a16:creationId xmlns:a16="http://schemas.microsoft.com/office/drawing/2014/main" id="{CC88498B-673D-8F92-2A81-6DFCC1D4FD15}"/>
              </a:ext>
            </a:extLst>
          </p:cNvPr>
          <p:cNvSpPr>
            <a:spLocks noGrp="1"/>
          </p:cNvSpPr>
          <p:nvPr>
            <p:ph idx="1"/>
          </p:nvPr>
        </p:nvSpPr>
        <p:spPr/>
        <p:txBody>
          <a:bodyPr/>
          <a:lstStyle/>
          <a:p>
            <a:r>
              <a:rPr lang="nl-NL" dirty="0" err="1"/>
              <a:t>Coachingsgesprek</a:t>
            </a:r>
            <a:r>
              <a:rPr lang="nl-NL" dirty="0"/>
              <a:t>(ken) </a:t>
            </a:r>
          </a:p>
          <a:p>
            <a:pPr marL="0" indent="0">
              <a:buNone/>
            </a:pPr>
            <a:endParaRPr lang="nl-NL" dirty="0"/>
          </a:p>
          <a:p>
            <a:r>
              <a:rPr lang="nl-NL" dirty="0"/>
              <a:t>De gesprekken zijn ondersteunend aan de eerste stappen die de kandidaat bij een nieuwe werkgever zo succesvol mogelijk kan laten verlopen. De doorlooptijd van deze module is afhankelijk van de behoefte van de kandidaat (en werkgever). Ook zal betrokkene in deze module begeleid worden bij het zicht houden op het </a:t>
            </a:r>
            <a:r>
              <a:rPr lang="nl-NL" dirty="0" err="1"/>
              <a:t>loopbaanpad</a:t>
            </a:r>
            <a:r>
              <a:rPr lang="nl-NL" dirty="0"/>
              <a:t> en het toekomstgericht en actief sturing geven aan de eigen loopbaan.</a:t>
            </a:r>
          </a:p>
        </p:txBody>
      </p:sp>
      <p:sp>
        <p:nvSpPr>
          <p:cNvPr id="4" name="Tijdelijke aanduiding voor dianummer 3">
            <a:extLst>
              <a:ext uri="{FF2B5EF4-FFF2-40B4-BE49-F238E27FC236}">
                <a16:creationId xmlns:a16="http://schemas.microsoft.com/office/drawing/2014/main" id="{8891F4AC-AA97-4728-D0C9-1D7D6C1B7D3D}"/>
              </a:ext>
            </a:extLst>
          </p:cNvPr>
          <p:cNvSpPr>
            <a:spLocks noGrp="1"/>
          </p:cNvSpPr>
          <p:nvPr>
            <p:ph type="sldNum" sz="quarter" idx="12"/>
          </p:nvPr>
        </p:nvSpPr>
        <p:spPr/>
        <p:txBody>
          <a:bodyPr/>
          <a:lstStyle/>
          <a:p>
            <a:fld id="{8C7C033C-40F1-4A10-B976-2CA4045C7D90}" type="slidenum">
              <a:rPr lang="nl-NL" sz="3600" smtClean="0"/>
              <a:t>36</a:t>
            </a:fld>
            <a:endParaRPr lang="nl-NL" sz="3600" dirty="0"/>
          </a:p>
        </p:txBody>
      </p:sp>
      <p:sp>
        <p:nvSpPr>
          <p:cNvPr id="5" name="Tijdelijke aanduiding voor voettekst 4">
            <a:extLst>
              <a:ext uri="{FF2B5EF4-FFF2-40B4-BE49-F238E27FC236}">
                <a16:creationId xmlns:a16="http://schemas.microsoft.com/office/drawing/2014/main" id="{21C2BD03-2D62-80EC-7DEF-5197DE3ADBED}"/>
              </a:ext>
            </a:extLst>
          </p:cNvPr>
          <p:cNvSpPr>
            <a:spLocks noGrp="1"/>
          </p:cNvSpPr>
          <p:nvPr>
            <p:ph type="ftr" sz="quarter" idx="11"/>
          </p:nvPr>
        </p:nvSpPr>
        <p:spPr/>
        <p:txBody>
          <a:bodyPr/>
          <a:lstStyle/>
          <a:p>
            <a:r>
              <a:rPr lang="nl-NL" sz="2400" dirty="0"/>
              <a:t>Toeleiding naar plaatsing</a:t>
            </a:r>
          </a:p>
        </p:txBody>
      </p:sp>
    </p:spTree>
    <p:extLst>
      <p:ext uri="{BB962C8B-B14F-4D97-AF65-F5344CB8AC3E}">
        <p14:creationId xmlns:p14="http://schemas.microsoft.com/office/powerpoint/2010/main" val="31105430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75B36B-330A-C887-65FB-B443A13ABD53}"/>
              </a:ext>
            </a:extLst>
          </p:cNvPr>
          <p:cNvSpPr>
            <a:spLocks noGrp="1"/>
          </p:cNvSpPr>
          <p:nvPr>
            <p:ph type="title"/>
          </p:nvPr>
        </p:nvSpPr>
        <p:spPr/>
        <p:txBody>
          <a:bodyPr>
            <a:normAutofit fontScale="90000"/>
          </a:bodyPr>
          <a:lstStyle/>
          <a:p>
            <a:br>
              <a:rPr lang="nl-NL" dirty="0"/>
            </a:br>
            <a:br>
              <a:rPr lang="nl-NL" dirty="0"/>
            </a:br>
            <a:br>
              <a:rPr lang="nl-NL" dirty="0"/>
            </a:br>
            <a:br>
              <a:rPr lang="nl-NL" dirty="0"/>
            </a:br>
            <a:br>
              <a:rPr lang="nl-NL" dirty="0"/>
            </a:br>
            <a:br>
              <a:rPr lang="nl-NL" dirty="0"/>
            </a:br>
            <a:r>
              <a:rPr lang="nl-NL" dirty="0"/>
              <a:t>Verschil en overeenkomsten outplacement en spoor 2 traject?</a:t>
            </a:r>
          </a:p>
        </p:txBody>
      </p:sp>
      <p:sp>
        <p:nvSpPr>
          <p:cNvPr id="4" name="Tijdelijke aanduiding voor dianummer 3">
            <a:extLst>
              <a:ext uri="{FF2B5EF4-FFF2-40B4-BE49-F238E27FC236}">
                <a16:creationId xmlns:a16="http://schemas.microsoft.com/office/drawing/2014/main" id="{C24F5615-3839-D9B5-0A09-BCE2342C2497}"/>
              </a:ext>
            </a:extLst>
          </p:cNvPr>
          <p:cNvSpPr>
            <a:spLocks noGrp="1"/>
          </p:cNvSpPr>
          <p:nvPr>
            <p:ph type="sldNum" sz="quarter" idx="12"/>
          </p:nvPr>
        </p:nvSpPr>
        <p:spPr/>
        <p:txBody>
          <a:bodyPr/>
          <a:lstStyle/>
          <a:p>
            <a:fld id="{8C7C033C-40F1-4A10-B976-2CA4045C7D90}" type="slidenum">
              <a:rPr lang="nl-NL" sz="3600" smtClean="0">
                <a:highlight>
                  <a:srgbClr val="FFFF00"/>
                </a:highlight>
              </a:rPr>
              <a:t>37</a:t>
            </a:fld>
            <a:endParaRPr lang="nl-NL" sz="3600" dirty="0">
              <a:highlight>
                <a:srgbClr val="FFFF00"/>
              </a:highlight>
            </a:endParaRPr>
          </a:p>
        </p:txBody>
      </p:sp>
    </p:spTree>
    <p:extLst>
      <p:ext uri="{BB962C8B-B14F-4D97-AF65-F5344CB8AC3E}">
        <p14:creationId xmlns:p14="http://schemas.microsoft.com/office/powerpoint/2010/main" val="3686289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4F8524-2178-BC3D-818E-04062D09C54C}"/>
              </a:ext>
            </a:extLst>
          </p:cNvPr>
          <p:cNvSpPr>
            <a:spLocks noGrp="1"/>
          </p:cNvSpPr>
          <p:nvPr>
            <p:ph type="title"/>
          </p:nvPr>
        </p:nvSpPr>
        <p:spPr/>
        <p:txBody>
          <a:bodyPr/>
          <a:lstStyle/>
          <a:p>
            <a:r>
              <a:rPr lang="nl-NL" dirty="0"/>
              <a:t>Outplacement is maatwerk</a:t>
            </a:r>
          </a:p>
        </p:txBody>
      </p:sp>
      <p:sp>
        <p:nvSpPr>
          <p:cNvPr id="3" name="Tijdelijke aanduiding voor inhoud 2">
            <a:extLst>
              <a:ext uri="{FF2B5EF4-FFF2-40B4-BE49-F238E27FC236}">
                <a16:creationId xmlns:a16="http://schemas.microsoft.com/office/drawing/2014/main" id="{4EC4FD21-3788-C46D-0FD7-20FAE3ACCB76}"/>
              </a:ext>
            </a:extLst>
          </p:cNvPr>
          <p:cNvSpPr>
            <a:spLocks noGrp="1"/>
          </p:cNvSpPr>
          <p:nvPr>
            <p:ph idx="1"/>
          </p:nvPr>
        </p:nvSpPr>
        <p:spPr/>
        <p:txBody>
          <a:bodyPr/>
          <a:lstStyle/>
          <a:p>
            <a:pPr marL="0" indent="0">
              <a:buNone/>
            </a:pPr>
            <a:r>
              <a:rPr lang="nl-NL" dirty="0"/>
              <a:t>Tot slot wil ik het belang benadrukken van een persoonlijke en op maat gemaakte benadering bij outplacement. Elk individu heeft verschillende behoeften en doelen, en het is essentieel om dit in gedachten te houden bij het aanbieden van outplacementdiensten.</a:t>
            </a:r>
          </a:p>
          <a:p>
            <a:pPr marL="0" indent="0">
              <a:buNone/>
            </a:pPr>
            <a:endParaRPr lang="nl-NL" dirty="0"/>
          </a:p>
          <a:p>
            <a:pPr marL="0" indent="0">
              <a:buNone/>
            </a:pPr>
            <a:r>
              <a:rPr lang="nl-NL" dirty="0"/>
              <a:t>                                                     </a:t>
            </a:r>
          </a:p>
          <a:p>
            <a:pPr marL="0" indent="0">
              <a:buNone/>
            </a:pPr>
            <a:endParaRPr lang="nl-NL" dirty="0"/>
          </a:p>
        </p:txBody>
      </p:sp>
      <p:sp>
        <p:nvSpPr>
          <p:cNvPr id="4" name="Tijdelijke aanduiding voor dianummer 3">
            <a:extLst>
              <a:ext uri="{FF2B5EF4-FFF2-40B4-BE49-F238E27FC236}">
                <a16:creationId xmlns:a16="http://schemas.microsoft.com/office/drawing/2014/main" id="{33856CB7-A9C4-CEB7-E345-7D8A97AAA586}"/>
              </a:ext>
            </a:extLst>
          </p:cNvPr>
          <p:cNvSpPr>
            <a:spLocks noGrp="1"/>
          </p:cNvSpPr>
          <p:nvPr>
            <p:ph type="sldNum" sz="quarter" idx="12"/>
          </p:nvPr>
        </p:nvSpPr>
        <p:spPr/>
        <p:txBody>
          <a:bodyPr/>
          <a:lstStyle/>
          <a:p>
            <a:fld id="{8C7C033C-40F1-4A10-B976-2CA4045C7D90}" type="slidenum">
              <a:rPr lang="nl-NL" sz="3600" smtClean="0"/>
              <a:t>38</a:t>
            </a:fld>
            <a:endParaRPr lang="nl-NL" sz="3600" dirty="0"/>
          </a:p>
        </p:txBody>
      </p:sp>
    </p:spTree>
    <p:extLst>
      <p:ext uri="{BB962C8B-B14F-4D97-AF65-F5344CB8AC3E}">
        <p14:creationId xmlns:p14="http://schemas.microsoft.com/office/powerpoint/2010/main" val="838628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76580E-601F-CD24-7DBA-16E7C5C18977}"/>
              </a:ext>
            </a:extLst>
          </p:cNvPr>
          <p:cNvSpPr>
            <a:spLocks noGrp="1"/>
          </p:cNvSpPr>
          <p:nvPr>
            <p:ph type="title"/>
          </p:nvPr>
        </p:nvSpPr>
        <p:spPr/>
        <p:txBody>
          <a:bodyPr/>
          <a:lstStyle/>
          <a:p>
            <a:r>
              <a:rPr lang="nl-NL" dirty="0"/>
              <a:t>Oriënterend gesprek met kandidaat</a:t>
            </a:r>
          </a:p>
        </p:txBody>
      </p:sp>
      <p:sp>
        <p:nvSpPr>
          <p:cNvPr id="3" name="Tijdelijke aanduiding voor inhoud 2">
            <a:extLst>
              <a:ext uri="{FF2B5EF4-FFF2-40B4-BE49-F238E27FC236}">
                <a16:creationId xmlns:a16="http://schemas.microsoft.com/office/drawing/2014/main" id="{BD224C6A-DED0-733B-5702-C966CCCA903D}"/>
              </a:ext>
            </a:extLst>
          </p:cNvPr>
          <p:cNvSpPr>
            <a:spLocks noGrp="1"/>
          </p:cNvSpPr>
          <p:nvPr>
            <p:ph idx="1"/>
          </p:nvPr>
        </p:nvSpPr>
        <p:spPr>
          <a:xfrm>
            <a:off x="838200" y="1549400"/>
            <a:ext cx="10515600" cy="4627563"/>
          </a:xfrm>
        </p:spPr>
        <p:txBody>
          <a:bodyPr>
            <a:normAutofit/>
          </a:bodyPr>
          <a:lstStyle/>
          <a:p>
            <a:r>
              <a:rPr lang="nl-NL" dirty="0">
                <a:latin typeface="Calibri" panose="020F0502020204030204" pitchFamily="34" charset="0"/>
                <a:ea typeface="MS Mincho" panose="02020609040205080304" pitchFamily="49" charset="-128"/>
                <a:cs typeface="Times New Roman" panose="02020603050405020304" pitchFamily="18" charset="0"/>
              </a:rPr>
              <a:t>E</a:t>
            </a:r>
            <a:r>
              <a:rPr lang="nl-NL" sz="2800" dirty="0">
                <a:effectLst/>
                <a:latin typeface="Calibri" panose="020F0502020204030204" pitchFamily="34" charset="0"/>
                <a:ea typeface="MS Mincho" panose="02020609040205080304" pitchFamily="49" charset="-128"/>
                <a:cs typeface="Times New Roman" panose="02020603050405020304" pitchFamily="18" charset="0"/>
              </a:rPr>
              <a:t>valuatie en beoordeling van de werknemer en de situatie waarin deze zit</a:t>
            </a:r>
          </a:p>
          <a:p>
            <a:r>
              <a:rPr lang="nl-NL" dirty="0">
                <a:latin typeface="Calibri" panose="020F0502020204030204" pitchFamily="34" charset="0"/>
                <a:ea typeface="MS Mincho" panose="02020609040205080304" pitchFamily="49" charset="-128"/>
                <a:cs typeface="Times New Roman" panose="02020603050405020304" pitchFamily="18" charset="0"/>
              </a:rPr>
              <a:t>Kandidaat informeren over mogelijke inhoud van traject</a:t>
            </a:r>
          </a:p>
          <a:p>
            <a:r>
              <a:rPr lang="nl-NL" dirty="0">
                <a:latin typeface="Calibri" panose="020F0502020204030204" pitchFamily="34" charset="0"/>
                <a:ea typeface="MS Mincho" panose="02020609040205080304" pitchFamily="49" charset="-128"/>
                <a:cs typeface="Times New Roman" panose="02020603050405020304" pitchFamily="18" charset="0"/>
              </a:rPr>
              <a:t>Betreft ook een klik-gesprek met coach</a:t>
            </a:r>
          </a:p>
          <a:p>
            <a:r>
              <a:rPr lang="nl-NL" dirty="0">
                <a:latin typeface="Calibri" panose="020F0502020204030204" pitchFamily="34" charset="0"/>
                <a:ea typeface="MS Mincho" panose="02020609040205080304" pitchFamily="49" charset="-128"/>
                <a:cs typeface="Times New Roman" panose="02020603050405020304" pitchFamily="18" charset="0"/>
              </a:rPr>
              <a:t>Vaststellen globale sturingsmechanismen </a:t>
            </a:r>
          </a:p>
          <a:p>
            <a:r>
              <a:rPr lang="nl-NL" dirty="0">
                <a:latin typeface="Calibri" panose="020F0502020204030204" pitchFamily="34" charset="0"/>
                <a:ea typeface="MS Mincho" panose="02020609040205080304" pitchFamily="49" charset="-128"/>
                <a:cs typeface="Times New Roman" panose="02020603050405020304" pitchFamily="18" charset="0"/>
              </a:rPr>
              <a:t>Beschikt de kandidaat over zelfreflectie</a:t>
            </a:r>
          </a:p>
          <a:p>
            <a:r>
              <a:rPr lang="nl-NL" dirty="0">
                <a:latin typeface="Calibri" panose="020F0502020204030204" pitchFamily="34" charset="0"/>
                <a:ea typeface="MS Mincho" panose="02020609040205080304" pitchFamily="49" charset="-128"/>
                <a:cs typeface="Times New Roman" panose="02020603050405020304" pitchFamily="18" charset="0"/>
              </a:rPr>
              <a:t>Vaststellen scholingsbehoefte </a:t>
            </a:r>
          </a:p>
          <a:p>
            <a:r>
              <a:rPr lang="nl-NL" dirty="0">
                <a:latin typeface="Calibri" panose="020F0502020204030204" pitchFamily="34" charset="0"/>
                <a:ea typeface="MS Mincho" panose="02020609040205080304" pitchFamily="49" charset="-128"/>
                <a:cs typeface="Times New Roman" panose="02020603050405020304" pitchFamily="18" charset="0"/>
              </a:rPr>
              <a:t>Vaststellen leertype</a:t>
            </a:r>
          </a:p>
          <a:p>
            <a:r>
              <a:rPr lang="nl-NL" dirty="0">
                <a:latin typeface="Calibri" panose="020F0502020204030204" pitchFamily="34" charset="0"/>
                <a:ea typeface="MS Mincho" panose="02020609040205080304" pitchFamily="49" charset="-128"/>
                <a:cs typeface="Times New Roman" panose="02020603050405020304" pitchFamily="18" charset="0"/>
              </a:rPr>
              <a:t>Beantwoorden vragen van kandidaat</a:t>
            </a:r>
          </a:p>
          <a:p>
            <a:endParaRPr lang="nl-NL" dirty="0">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Tijdelijke aanduiding voor dianummer 3">
            <a:extLst>
              <a:ext uri="{FF2B5EF4-FFF2-40B4-BE49-F238E27FC236}">
                <a16:creationId xmlns:a16="http://schemas.microsoft.com/office/drawing/2014/main" id="{AB2C7696-4B2C-4500-99ED-3095C07B32DF}"/>
              </a:ext>
            </a:extLst>
          </p:cNvPr>
          <p:cNvSpPr>
            <a:spLocks noGrp="1"/>
          </p:cNvSpPr>
          <p:nvPr>
            <p:ph type="sldNum" sz="quarter" idx="12"/>
          </p:nvPr>
        </p:nvSpPr>
        <p:spPr>
          <a:xfrm>
            <a:off x="8610600" y="6356350"/>
            <a:ext cx="2743200" cy="365125"/>
          </a:xfrm>
        </p:spPr>
        <p:txBody>
          <a:bodyPr/>
          <a:lstStyle/>
          <a:p>
            <a:fld id="{8C7C033C-40F1-4A10-B976-2CA4045C7D90}" type="slidenum">
              <a:rPr lang="nl-NL" sz="3600" smtClean="0">
                <a:highlight>
                  <a:srgbClr val="FFFF00"/>
                </a:highlight>
              </a:rPr>
              <a:t>4</a:t>
            </a:fld>
            <a:endParaRPr lang="nl-NL" sz="3600" dirty="0">
              <a:highlight>
                <a:srgbClr val="FFFF00"/>
              </a:highlight>
            </a:endParaRPr>
          </a:p>
        </p:txBody>
      </p:sp>
    </p:spTree>
    <p:extLst>
      <p:ext uri="{BB962C8B-B14F-4D97-AF65-F5344CB8AC3E}">
        <p14:creationId xmlns:p14="http://schemas.microsoft.com/office/powerpoint/2010/main" val="4122760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2CA030-5BBC-3831-1EAB-63179BCBD272}"/>
              </a:ext>
            </a:extLst>
          </p:cNvPr>
          <p:cNvSpPr>
            <a:spLocks noGrp="1"/>
          </p:cNvSpPr>
          <p:nvPr>
            <p:ph type="title"/>
          </p:nvPr>
        </p:nvSpPr>
        <p:spPr/>
        <p:txBody>
          <a:bodyPr/>
          <a:lstStyle/>
          <a:p>
            <a:r>
              <a:rPr lang="nl-NL" dirty="0"/>
              <a:t>Rol personeelsfunctionaris </a:t>
            </a:r>
          </a:p>
        </p:txBody>
      </p:sp>
      <p:sp>
        <p:nvSpPr>
          <p:cNvPr id="3" name="Tijdelijke aanduiding voor inhoud 2">
            <a:extLst>
              <a:ext uri="{FF2B5EF4-FFF2-40B4-BE49-F238E27FC236}">
                <a16:creationId xmlns:a16="http://schemas.microsoft.com/office/drawing/2014/main" id="{A49E2D19-6620-DFFA-60AE-586FF36CDA78}"/>
              </a:ext>
            </a:extLst>
          </p:cNvPr>
          <p:cNvSpPr>
            <a:spLocks noGrp="1"/>
          </p:cNvSpPr>
          <p:nvPr>
            <p:ph idx="1"/>
          </p:nvPr>
        </p:nvSpPr>
        <p:spPr/>
        <p:txBody>
          <a:bodyPr>
            <a:normAutofit/>
          </a:bodyPr>
          <a:lstStyle/>
          <a:p>
            <a:r>
              <a:rPr lang="nl-NL" sz="4400" dirty="0"/>
              <a:t>Welke rol kan de personeelsfunctionaris vervullen bij outplacement en de keuze voor een outplacementbureau?</a:t>
            </a:r>
          </a:p>
        </p:txBody>
      </p:sp>
      <p:sp>
        <p:nvSpPr>
          <p:cNvPr id="4" name="Tijdelijke aanduiding voor dianummer 3">
            <a:extLst>
              <a:ext uri="{FF2B5EF4-FFF2-40B4-BE49-F238E27FC236}">
                <a16:creationId xmlns:a16="http://schemas.microsoft.com/office/drawing/2014/main" id="{E7B69238-4214-E762-B9ED-F82C1C3E0495}"/>
              </a:ext>
            </a:extLst>
          </p:cNvPr>
          <p:cNvSpPr>
            <a:spLocks noGrp="1"/>
          </p:cNvSpPr>
          <p:nvPr>
            <p:ph type="sldNum" sz="quarter" idx="12"/>
          </p:nvPr>
        </p:nvSpPr>
        <p:spPr/>
        <p:txBody>
          <a:bodyPr/>
          <a:lstStyle/>
          <a:p>
            <a:fld id="{8C7C033C-40F1-4A10-B976-2CA4045C7D90}" type="slidenum">
              <a:rPr lang="nl-NL" sz="3600" smtClean="0">
                <a:highlight>
                  <a:srgbClr val="FFFF00"/>
                </a:highlight>
              </a:rPr>
              <a:t>5</a:t>
            </a:fld>
            <a:endParaRPr lang="nl-NL" sz="3600" dirty="0">
              <a:highlight>
                <a:srgbClr val="FFFF00"/>
              </a:highlight>
            </a:endParaRPr>
          </a:p>
        </p:txBody>
      </p:sp>
    </p:spTree>
    <p:extLst>
      <p:ext uri="{BB962C8B-B14F-4D97-AF65-F5344CB8AC3E}">
        <p14:creationId xmlns:p14="http://schemas.microsoft.com/office/powerpoint/2010/main" val="2759622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6A940-139B-BEE4-EE75-94642770E8CF}"/>
              </a:ext>
            </a:extLst>
          </p:cNvPr>
          <p:cNvSpPr>
            <a:spLocks noGrp="1"/>
          </p:cNvSpPr>
          <p:nvPr>
            <p:ph type="title"/>
          </p:nvPr>
        </p:nvSpPr>
        <p:spPr/>
        <p:txBody>
          <a:bodyPr/>
          <a:lstStyle/>
          <a:p>
            <a:r>
              <a:rPr lang="nl-NL" dirty="0"/>
              <a:t>Opmaken plan van aanpak/offerte outplacementtraject </a:t>
            </a:r>
          </a:p>
        </p:txBody>
      </p:sp>
      <p:sp>
        <p:nvSpPr>
          <p:cNvPr id="3" name="Tijdelijke aanduiding voor inhoud 2">
            <a:extLst>
              <a:ext uri="{FF2B5EF4-FFF2-40B4-BE49-F238E27FC236}">
                <a16:creationId xmlns:a16="http://schemas.microsoft.com/office/drawing/2014/main" id="{0383F398-346A-D5AE-7324-37D99A205BA4}"/>
              </a:ext>
            </a:extLst>
          </p:cNvPr>
          <p:cNvSpPr>
            <a:spLocks noGrp="1"/>
          </p:cNvSpPr>
          <p:nvPr>
            <p:ph idx="1"/>
          </p:nvPr>
        </p:nvSpPr>
        <p:spPr/>
        <p:txBody>
          <a:bodyPr>
            <a:normAutofit fontScale="92500" lnSpcReduction="10000"/>
          </a:bodyPr>
          <a:lstStyle/>
          <a:p>
            <a:pPr>
              <a:lnSpc>
                <a:spcPct val="107000"/>
              </a:lnSpc>
              <a:spcAft>
                <a:spcPts val="800"/>
              </a:spcAft>
            </a:pPr>
            <a:r>
              <a:rPr lang="nl-NL" sz="1800" kern="100" dirty="0">
                <a:effectLst/>
                <a:latin typeface="Calibri" panose="020F0502020204030204" pitchFamily="34" charset="0"/>
                <a:ea typeface="MS Mincho" panose="02020609040205080304" pitchFamily="49" charset="-128"/>
                <a:cs typeface="Times New Roman" panose="02020603050405020304" pitchFamily="18" charset="0"/>
              </a:rPr>
              <a:t>Aan de hand van het oriënterende gesprek wordt er een plan van aanpak en tevens offerte voor een outplacementtraject opgemaakt. Onderdelen (kunnen) zijn:</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MS Mincho" panose="02020609040205080304" pitchFamily="49" charset="-128"/>
                <a:cs typeface="Times New Roman" panose="02020603050405020304" pitchFamily="18" charset="0"/>
              </a:rPr>
              <a:t>Intake + intake rapportage aan werknemer</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MS Mincho" panose="02020609040205080304" pitchFamily="49" charset="-128"/>
                <a:cs typeface="Times New Roman" panose="02020603050405020304" pitchFamily="18" charset="0"/>
              </a:rPr>
              <a:t>Acceptatie &amp; activering (rouwverwerking) </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MS Mincho" panose="02020609040205080304" pitchFamily="49" charset="-128"/>
                <a:cs typeface="Times New Roman" panose="02020603050405020304" pitchFamily="18" charset="0"/>
              </a:rPr>
              <a:t>Beroepenoriëntatie en loopbaanadvies</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MS Mincho" panose="02020609040205080304" pitchFamily="49" charset="-128"/>
                <a:cs typeface="Times New Roman" panose="02020603050405020304" pitchFamily="18" charset="0"/>
              </a:rPr>
              <a:t>Personal Branding op internet</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MS Mincho" panose="02020609040205080304" pitchFamily="49" charset="-128"/>
                <a:cs typeface="Times New Roman" panose="02020603050405020304" pitchFamily="18" charset="0"/>
              </a:rPr>
              <a:t>Sollicitatietraining en begeleiding</a:t>
            </a: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MS Mincho" panose="02020609040205080304" pitchFamily="49" charset="-128"/>
                <a:cs typeface="Times New Roman" panose="02020603050405020304" pitchFamily="18" charset="0"/>
              </a:rPr>
              <a:t>Opleiding/Bijscholing</a:t>
            </a:r>
          </a:p>
          <a:p>
            <a:pPr marL="342900" lvl="0" indent="-342900">
              <a:lnSpc>
                <a:spcPct val="107000"/>
              </a:lnSpc>
              <a:buFont typeface="Calibri" panose="020F0502020204030204" pitchFamily="34" charset="0"/>
              <a:buChar char="-"/>
            </a:pPr>
            <a:r>
              <a:rPr lang="nl-NL" sz="1800" kern="100" dirty="0" err="1">
                <a:effectLst/>
                <a:latin typeface="Calibri" panose="020F0502020204030204" pitchFamily="34" charset="0"/>
                <a:ea typeface="MS Mincho" panose="02020609040205080304" pitchFamily="49" charset="-128"/>
                <a:cs typeface="Times New Roman" panose="02020603050405020304" pitchFamily="18" charset="0"/>
              </a:rPr>
              <a:t>Jobhunting</a:t>
            </a:r>
            <a:endParaRPr lang="nl-NL" sz="1800" kern="1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lvl="0" indent="-342900">
              <a:lnSpc>
                <a:spcPct val="107000"/>
              </a:lnSpc>
              <a:buFont typeface="Calibri" panose="020F0502020204030204" pitchFamily="34" charset="0"/>
              <a:buChar char="-"/>
            </a:pPr>
            <a:r>
              <a:rPr lang="nl-NL" sz="1800" kern="100" dirty="0">
                <a:effectLst/>
                <a:latin typeface="Calibri" panose="020F0502020204030204" pitchFamily="34" charset="0"/>
                <a:ea typeface="MS Mincho" panose="02020609040205080304" pitchFamily="49" charset="-128"/>
                <a:cs typeface="Times New Roman" panose="02020603050405020304" pitchFamily="18" charset="0"/>
              </a:rPr>
              <a:t>Inzetten loopbaanplatform en/of vacaturezoeker</a:t>
            </a:r>
          </a:p>
          <a:p>
            <a:pPr marL="342900" lvl="0" indent="-342900">
              <a:lnSpc>
                <a:spcPct val="107000"/>
              </a:lnSpc>
              <a:spcAft>
                <a:spcPts val="800"/>
              </a:spcAft>
              <a:buFont typeface="Calibri" panose="020F0502020204030204" pitchFamily="34" charset="0"/>
              <a:buChar char="-"/>
            </a:pPr>
            <a:r>
              <a:rPr lang="nl-NL" sz="1800" kern="100" dirty="0">
                <a:effectLst/>
                <a:latin typeface="Calibri" panose="020F0502020204030204" pitchFamily="34" charset="0"/>
                <a:ea typeface="MS Mincho" panose="02020609040205080304" pitchFamily="49" charset="-128"/>
                <a:cs typeface="Times New Roman" panose="02020603050405020304" pitchFamily="18" charset="0"/>
              </a:rPr>
              <a:t>Nazorg</a:t>
            </a:r>
          </a:p>
          <a:p>
            <a:endParaRPr lang="nl-NL" dirty="0"/>
          </a:p>
        </p:txBody>
      </p:sp>
      <p:sp>
        <p:nvSpPr>
          <p:cNvPr id="4" name="Tijdelijke aanduiding voor dianummer 3">
            <a:extLst>
              <a:ext uri="{FF2B5EF4-FFF2-40B4-BE49-F238E27FC236}">
                <a16:creationId xmlns:a16="http://schemas.microsoft.com/office/drawing/2014/main" id="{9A9A51E6-C965-D272-D3E7-CACA7227A012}"/>
              </a:ext>
            </a:extLst>
          </p:cNvPr>
          <p:cNvSpPr>
            <a:spLocks noGrp="1"/>
          </p:cNvSpPr>
          <p:nvPr>
            <p:ph type="sldNum" sz="quarter" idx="12"/>
          </p:nvPr>
        </p:nvSpPr>
        <p:spPr/>
        <p:txBody>
          <a:bodyPr/>
          <a:lstStyle/>
          <a:p>
            <a:fld id="{8C7C033C-40F1-4A10-B976-2CA4045C7D90}" type="slidenum">
              <a:rPr lang="nl-NL" sz="3600" smtClean="0">
                <a:highlight>
                  <a:srgbClr val="FFFF00"/>
                </a:highlight>
              </a:rPr>
              <a:t>6</a:t>
            </a:fld>
            <a:endParaRPr lang="nl-NL" sz="3600" dirty="0">
              <a:highlight>
                <a:srgbClr val="FFFF00"/>
              </a:highlight>
            </a:endParaRPr>
          </a:p>
        </p:txBody>
      </p:sp>
    </p:spTree>
    <p:extLst>
      <p:ext uri="{BB962C8B-B14F-4D97-AF65-F5344CB8AC3E}">
        <p14:creationId xmlns:p14="http://schemas.microsoft.com/office/powerpoint/2010/main" val="1759408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E7491-8768-349E-973B-438CCE7D3DF5}"/>
              </a:ext>
            </a:extLst>
          </p:cNvPr>
          <p:cNvSpPr>
            <a:spLocks noGrp="1"/>
          </p:cNvSpPr>
          <p:nvPr>
            <p:ph type="title"/>
          </p:nvPr>
        </p:nvSpPr>
        <p:spPr/>
        <p:txBody>
          <a:bodyPr/>
          <a:lstStyle/>
          <a:p>
            <a:r>
              <a:rPr lang="nl-NL" dirty="0"/>
              <a:t>De 4 fases van het outplacementtraject</a:t>
            </a:r>
          </a:p>
        </p:txBody>
      </p:sp>
      <p:sp>
        <p:nvSpPr>
          <p:cNvPr id="3" name="Tijdelijke aanduiding voor inhoud 2">
            <a:extLst>
              <a:ext uri="{FF2B5EF4-FFF2-40B4-BE49-F238E27FC236}">
                <a16:creationId xmlns:a16="http://schemas.microsoft.com/office/drawing/2014/main" id="{079420CF-30C9-721F-D5DE-9AF4C43086B2}"/>
              </a:ext>
            </a:extLst>
          </p:cNvPr>
          <p:cNvSpPr>
            <a:spLocks noGrp="1"/>
          </p:cNvSpPr>
          <p:nvPr>
            <p:ph idx="1"/>
          </p:nvPr>
        </p:nvSpPr>
        <p:spPr/>
        <p:txBody>
          <a:bodyPr>
            <a:normAutofit lnSpcReduction="10000"/>
          </a:bodyPr>
          <a:lstStyle/>
          <a:p>
            <a:pPr marL="0" indent="0">
              <a:buNone/>
            </a:pPr>
            <a:r>
              <a:rPr lang="nl-NL" sz="4000" dirty="0"/>
              <a:t>1 Intake </a:t>
            </a:r>
          </a:p>
          <a:p>
            <a:pPr marL="0" indent="0">
              <a:buNone/>
            </a:pPr>
            <a:endParaRPr lang="nl-NL" sz="4000" dirty="0"/>
          </a:p>
          <a:p>
            <a:pPr marL="0" indent="0">
              <a:buNone/>
            </a:pPr>
            <a:r>
              <a:rPr lang="nl-NL" sz="4000" dirty="0"/>
              <a:t>2 Oriëntatiefase </a:t>
            </a:r>
          </a:p>
          <a:p>
            <a:pPr marL="0" indent="0">
              <a:buNone/>
            </a:pPr>
            <a:endParaRPr lang="nl-NL" sz="4000" dirty="0"/>
          </a:p>
          <a:p>
            <a:pPr marL="0" indent="0">
              <a:buNone/>
            </a:pPr>
            <a:r>
              <a:rPr lang="nl-NL" sz="4000" dirty="0"/>
              <a:t>3 Arbeidsmarktversterkende fase</a:t>
            </a:r>
          </a:p>
          <a:p>
            <a:pPr marL="0" indent="0">
              <a:buNone/>
            </a:pPr>
            <a:endParaRPr lang="nl-NL" sz="4000" dirty="0"/>
          </a:p>
          <a:p>
            <a:pPr marL="0" indent="0">
              <a:buNone/>
            </a:pPr>
            <a:r>
              <a:rPr lang="nl-NL" sz="4000" dirty="0"/>
              <a:t>3 Toeleiding naar plaatsing</a:t>
            </a:r>
          </a:p>
        </p:txBody>
      </p:sp>
      <p:sp>
        <p:nvSpPr>
          <p:cNvPr id="6" name="Tijdelijke aanduiding voor dianummer 5">
            <a:extLst>
              <a:ext uri="{FF2B5EF4-FFF2-40B4-BE49-F238E27FC236}">
                <a16:creationId xmlns:a16="http://schemas.microsoft.com/office/drawing/2014/main" id="{98F73FD4-F597-20D2-F1DE-4A9CFB7CDD8B}"/>
              </a:ext>
            </a:extLst>
          </p:cNvPr>
          <p:cNvSpPr>
            <a:spLocks noGrp="1"/>
          </p:cNvSpPr>
          <p:nvPr>
            <p:ph type="sldNum" sz="quarter" idx="12"/>
          </p:nvPr>
        </p:nvSpPr>
        <p:spPr/>
        <p:txBody>
          <a:bodyPr/>
          <a:lstStyle/>
          <a:p>
            <a:fld id="{8C7C033C-40F1-4A10-B976-2CA4045C7D90}" type="slidenum">
              <a:rPr lang="nl-NL" sz="3600" smtClean="0"/>
              <a:t>7</a:t>
            </a:fld>
            <a:endParaRPr lang="nl-NL" sz="3600" dirty="0"/>
          </a:p>
        </p:txBody>
      </p:sp>
    </p:spTree>
    <p:extLst>
      <p:ext uri="{BB962C8B-B14F-4D97-AF65-F5344CB8AC3E}">
        <p14:creationId xmlns:p14="http://schemas.microsoft.com/office/powerpoint/2010/main" val="1283745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A1E81C-F4B6-1FA5-7905-4ACE486EACF3}"/>
              </a:ext>
            </a:extLst>
          </p:cNvPr>
          <p:cNvSpPr>
            <a:spLocks noGrp="1"/>
          </p:cNvSpPr>
          <p:nvPr>
            <p:ph type="title"/>
          </p:nvPr>
        </p:nvSpPr>
        <p:spPr/>
        <p:txBody>
          <a:bodyPr/>
          <a:lstStyle/>
          <a:p>
            <a:r>
              <a:rPr lang="nl-NL" dirty="0"/>
              <a:t>Intake</a:t>
            </a:r>
          </a:p>
        </p:txBody>
      </p:sp>
      <p:sp>
        <p:nvSpPr>
          <p:cNvPr id="3" name="Tijdelijke aanduiding voor inhoud 2">
            <a:extLst>
              <a:ext uri="{FF2B5EF4-FFF2-40B4-BE49-F238E27FC236}">
                <a16:creationId xmlns:a16="http://schemas.microsoft.com/office/drawing/2014/main" id="{BC84CD93-7CEF-79B6-C517-A339F70F8A6A}"/>
              </a:ext>
            </a:extLst>
          </p:cNvPr>
          <p:cNvSpPr>
            <a:spLocks noGrp="1"/>
          </p:cNvSpPr>
          <p:nvPr>
            <p:ph idx="1"/>
          </p:nvPr>
        </p:nvSpPr>
        <p:spPr/>
        <p:txBody>
          <a:bodyPr/>
          <a:lstStyle/>
          <a:p>
            <a:r>
              <a:rPr lang="nl-NL" dirty="0"/>
              <a:t>Intake &amp; Plan van Aanpak</a:t>
            </a:r>
          </a:p>
          <a:p>
            <a:r>
              <a:rPr lang="nl-NL" dirty="0"/>
              <a:t>Aan de hand van het plan van aanpak en offerte wordt het traject verder uitgewerkt en beargumenteerd</a:t>
            </a:r>
          </a:p>
          <a:p>
            <a:r>
              <a:rPr lang="nl-NL" dirty="0"/>
              <a:t>Is het 2</a:t>
            </a:r>
            <a:r>
              <a:rPr lang="nl-NL" baseline="30000" dirty="0"/>
              <a:t>e</a:t>
            </a:r>
            <a:r>
              <a:rPr lang="nl-NL" dirty="0"/>
              <a:t> gesprek (na kennismaking/oriënterende gesprek)</a:t>
            </a:r>
          </a:p>
        </p:txBody>
      </p:sp>
      <p:sp>
        <p:nvSpPr>
          <p:cNvPr id="4" name="Tijdelijke aanduiding voor dianummer 3">
            <a:extLst>
              <a:ext uri="{FF2B5EF4-FFF2-40B4-BE49-F238E27FC236}">
                <a16:creationId xmlns:a16="http://schemas.microsoft.com/office/drawing/2014/main" id="{0D3E397D-E5A8-427A-9221-F3FD1AB83CC4}"/>
              </a:ext>
            </a:extLst>
          </p:cNvPr>
          <p:cNvSpPr>
            <a:spLocks noGrp="1"/>
          </p:cNvSpPr>
          <p:nvPr>
            <p:ph type="sldNum" sz="quarter" idx="12"/>
          </p:nvPr>
        </p:nvSpPr>
        <p:spPr/>
        <p:txBody>
          <a:bodyPr/>
          <a:lstStyle/>
          <a:p>
            <a:fld id="{8C7C033C-40F1-4A10-B976-2CA4045C7D90}" type="slidenum">
              <a:rPr lang="nl-NL" sz="3600" smtClean="0"/>
              <a:t>8</a:t>
            </a:fld>
            <a:endParaRPr lang="nl-NL" sz="3600" dirty="0"/>
          </a:p>
        </p:txBody>
      </p:sp>
      <p:sp>
        <p:nvSpPr>
          <p:cNvPr id="5" name="Tijdelijke aanduiding voor voettekst 4">
            <a:extLst>
              <a:ext uri="{FF2B5EF4-FFF2-40B4-BE49-F238E27FC236}">
                <a16:creationId xmlns:a16="http://schemas.microsoft.com/office/drawing/2014/main" id="{00FA9859-8FFC-4545-1D8B-DB63B8F7F0F9}"/>
              </a:ext>
            </a:extLst>
          </p:cNvPr>
          <p:cNvSpPr>
            <a:spLocks noGrp="1"/>
          </p:cNvSpPr>
          <p:nvPr>
            <p:ph type="ftr" sz="quarter" idx="11"/>
          </p:nvPr>
        </p:nvSpPr>
        <p:spPr/>
        <p:txBody>
          <a:bodyPr/>
          <a:lstStyle/>
          <a:p>
            <a:r>
              <a:rPr lang="nl-NL" sz="2400" dirty="0"/>
              <a:t>Intakefase</a:t>
            </a:r>
          </a:p>
        </p:txBody>
      </p:sp>
    </p:spTree>
    <p:extLst>
      <p:ext uri="{BB962C8B-B14F-4D97-AF65-F5344CB8AC3E}">
        <p14:creationId xmlns:p14="http://schemas.microsoft.com/office/powerpoint/2010/main" val="630054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A7B5D7-8092-6BB5-1001-BE1D717B0BAD}"/>
              </a:ext>
            </a:extLst>
          </p:cNvPr>
          <p:cNvSpPr>
            <a:spLocks noGrp="1"/>
          </p:cNvSpPr>
          <p:nvPr>
            <p:ph type="title"/>
          </p:nvPr>
        </p:nvSpPr>
        <p:spPr/>
        <p:txBody>
          <a:bodyPr/>
          <a:lstStyle/>
          <a:p>
            <a:r>
              <a:rPr lang="nl-NL" dirty="0"/>
              <a:t>Beroepenoriëntatie &amp; loopbaanadvies</a:t>
            </a:r>
          </a:p>
        </p:txBody>
      </p:sp>
      <p:sp>
        <p:nvSpPr>
          <p:cNvPr id="3" name="Tijdelijke aanduiding voor inhoud 2">
            <a:extLst>
              <a:ext uri="{FF2B5EF4-FFF2-40B4-BE49-F238E27FC236}">
                <a16:creationId xmlns:a16="http://schemas.microsoft.com/office/drawing/2014/main" id="{1E5EB835-1A1C-96DB-5D92-024637EE64AA}"/>
              </a:ext>
            </a:extLst>
          </p:cNvPr>
          <p:cNvSpPr>
            <a:spLocks noGrp="1"/>
          </p:cNvSpPr>
          <p:nvPr>
            <p:ph idx="1"/>
          </p:nvPr>
        </p:nvSpPr>
        <p:spPr/>
        <p:txBody>
          <a:bodyPr/>
          <a:lstStyle/>
          <a:p>
            <a:r>
              <a:rPr lang="nl-NL" sz="1800" dirty="0">
                <a:solidFill>
                  <a:srgbClr val="1A1A1A"/>
                </a:solidFill>
                <a:effectLst/>
                <a:latin typeface="Verdana" panose="020B0604030504040204" pitchFamily="34" charset="0"/>
                <a:ea typeface="MS Mincho" panose="02020609040205080304" pitchFamily="49" charset="-128"/>
                <a:cs typeface="Verdana" panose="020B0604030504040204" pitchFamily="34" charset="0"/>
              </a:rPr>
              <a:t>Voordat een kandidaat tot een beroepskeuze kan komen moet hij/zij inzicht hebben in de mogelijkheden op de arbeidsmarkt. Welke beroepen zijn er? Welk takenpakket hoort bij een bepaald beroep? Wat zijn de opleidingseisen bij dat beroep? Hoe zijn de kansen om op dit moment ook daadwerkelijk in deze beroepen aan de slag te komen? De outplacementadviseur begeleidt de kandidaat bij deze oriëntatie op de arbeidsmarkt. </a:t>
            </a:r>
            <a:endParaRPr lang="nl-NL" sz="1800" dirty="0">
              <a:solidFill>
                <a:srgbClr val="000000"/>
              </a:solidFill>
              <a:effectLst/>
              <a:latin typeface="Verdana" panose="020B0604030504040204" pitchFamily="34" charset="0"/>
              <a:ea typeface="MS Mincho" panose="02020609040205080304" pitchFamily="49" charset="-128"/>
              <a:cs typeface="Verdana" panose="020B0604030504040204" pitchFamily="34" charset="0"/>
            </a:endParaRPr>
          </a:p>
          <a:p>
            <a:r>
              <a:rPr lang="nl-NL" sz="1800" dirty="0">
                <a:solidFill>
                  <a:srgbClr val="000000"/>
                </a:solidFill>
                <a:effectLst/>
                <a:latin typeface="Verdana" panose="020B0604030504040204" pitchFamily="34" charset="0"/>
                <a:ea typeface="MS Mincho" panose="02020609040205080304" pitchFamily="49" charset="-128"/>
                <a:cs typeface="Verdana" panose="020B0604030504040204" pitchFamily="34" charset="0"/>
              </a:rPr>
              <a:t>Door middel van gesprekken, opdrachten en voorlichting leert de kandidaat het beroepenveld kennen. Hij/zij wordt gestimuleerd en geactiveerd om na te denken over welke beroepen bij hem/haar passen. Hij/zij leert zijn/haar eigen interesses, drijfveren en capaciteiten beter kennen en kan dit vertalen naar realistische beroepsmogelijkheden. </a:t>
            </a:r>
          </a:p>
          <a:p>
            <a:pPr marL="0" indent="0">
              <a:buNone/>
            </a:pPr>
            <a:endParaRPr lang="nl-NL" sz="1800" dirty="0">
              <a:solidFill>
                <a:srgbClr val="000000"/>
              </a:solidFill>
              <a:effectLst/>
              <a:latin typeface="Verdana" panose="020B0604030504040204" pitchFamily="34" charset="0"/>
              <a:ea typeface="MS Mincho" panose="02020609040205080304" pitchFamily="49" charset="-128"/>
              <a:cs typeface="Verdana" panose="020B0604030504040204" pitchFamily="34" charset="0"/>
            </a:endParaRPr>
          </a:p>
        </p:txBody>
      </p:sp>
      <p:sp>
        <p:nvSpPr>
          <p:cNvPr id="6" name="Tijdelijke aanduiding voor dianummer 5">
            <a:extLst>
              <a:ext uri="{FF2B5EF4-FFF2-40B4-BE49-F238E27FC236}">
                <a16:creationId xmlns:a16="http://schemas.microsoft.com/office/drawing/2014/main" id="{70FAD4E7-B973-B01D-6E5E-28B6DF0DBA37}"/>
              </a:ext>
            </a:extLst>
          </p:cNvPr>
          <p:cNvSpPr>
            <a:spLocks noGrp="1"/>
          </p:cNvSpPr>
          <p:nvPr>
            <p:ph type="sldNum" sz="quarter" idx="12"/>
          </p:nvPr>
        </p:nvSpPr>
        <p:spPr/>
        <p:txBody>
          <a:bodyPr/>
          <a:lstStyle/>
          <a:p>
            <a:fld id="{8C7C033C-40F1-4A10-B976-2CA4045C7D90}" type="slidenum">
              <a:rPr lang="nl-NL" sz="3600" smtClean="0"/>
              <a:t>9</a:t>
            </a:fld>
            <a:endParaRPr lang="nl-NL" sz="3600" dirty="0"/>
          </a:p>
        </p:txBody>
      </p:sp>
      <p:sp>
        <p:nvSpPr>
          <p:cNvPr id="7" name="Tijdelijke aanduiding voor voettekst 6">
            <a:extLst>
              <a:ext uri="{FF2B5EF4-FFF2-40B4-BE49-F238E27FC236}">
                <a16:creationId xmlns:a16="http://schemas.microsoft.com/office/drawing/2014/main" id="{77D65161-78BF-04F5-57E8-5C1E8A02F707}"/>
              </a:ext>
            </a:extLst>
          </p:cNvPr>
          <p:cNvSpPr>
            <a:spLocks noGrp="1"/>
          </p:cNvSpPr>
          <p:nvPr>
            <p:ph type="ftr" sz="quarter" idx="11"/>
          </p:nvPr>
        </p:nvSpPr>
        <p:spPr/>
        <p:txBody>
          <a:bodyPr/>
          <a:lstStyle/>
          <a:p>
            <a:r>
              <a:rPr lang="nl-NL" sz="2400" dirty="0"/>
              <a:t>Oriëntatiefase</a:t>
            </a:r>
          </a:p>
        </p:txBody>
      </p:sp>
    </p:spTree>
    <p:extLst>
      <p:ext uri="{BB962C8B-B14F-4D97-AF65-F5344CB8AC3E}">
        <p14:creationId xmlns:p14="http://schemas.microsoft.com/office/powerpoint/2010/main" val="4248608511"/>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d5c2134-f63a-41b0-8ae1-9c0d09e61283">
      <Terms xmlns="http://schemas.microsoft.com/office/infopath/2007/PartnerControls"/>
    </lcf76f155ced4ddcb4097134ff3c332f>
    <TaxCatchAll xmlns="f814da01-450c-480a-8a49-5e65da6de0f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4528AFB5C856B4D9C1459E4FFAECCC1" ma:contentTypeVersion="12" ma:contentTypeDescription="Een nieuw document maken." ma:contentTypeScope="" ma:versionID="7990acbb25d2558b8e7c7b28373d77c2">
  <xsd:schema xmlns:xsd="http://www.w3.org/2001/XMLSchema" xmlns:xs="http://www.w3.org/2001/XMLSchema" xmlns:p="http://schemas.microsoft.com/office/2006/metadata/properties" xmlns:ns2="5d5c2134-f63a-41b0-8ae1-9c0d09e61283" xmlns:ns3="f814da01-450c-480a-8a49-5e65da6de0fe" targetNamespace="http://schemas.microsoft.com/office/2006/metadata/properties" ma:root="true" ma:fieldsID="cd5a87abd827e3b621157cf17bb14f9b" ns2:_="" ns3:_="">
    <xsd:import namespace="5d5c2134-f63a-41b0-8ae1-9c0d09e61283"/>
    <xsd:import namespace="f814da01-450c-480a-8a49-5e65da6de0f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5c2134-f63a-41b0-8ae1-9c0d09e612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e480f648-a59c-43c4-b16e-214b3be1af1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14da01-450c-480a-8a49-5e65da6de0f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1a81e09-642f-424d-969c-9108846f05f3}" ma:internalName="TaxCatchAll" ma:showField="CatchAllData" ma:web="f814da01-450c-480a-8a49-5e65da6de0f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23E297-C88C-4586-A21E-4A8EC29AC3E5}">
  <ds:schemaRefs>
    <ds:schemaRef ds:uri="http://schemas.microsoft.com/office/2006/metadata/properties"/>
    <ds:schemaRef ds:uri="http://schemas.microsoft.com/office/infopath/2007/PartnerControls"/>
    <ds:schemaRef ds:uri="5d5c2134-f63a-41b0-8ae1-9c0d09e61283"/>
    <ds:schemaRef ds:uri="f814da01-450c-480a-8a49-5e65da6de0fe"/>
  </ds:schemaRefs>
</ds:datastoreItem>
</file>

<file path=customXml/itemProps2.xml><?xml version="1.0" encoding="utf-8"?>
<ds:datastoreItem xmlns:ds="http://schemas.openxmlformats.org/officeDocument/2006/customXml" ds:itemID="{0A70A288-E693-4746-A960-64F4CBE49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5c2134-f63a-41b0-8ae1-9c0d09e61283"/>
    <ds:schemaRef ds:uri="f814da01-450c-480a-8a49-5e65da6de0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F943CF-D735-47B3-8147-CF6D549035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658</TotalTime>
  <Words>1939</Words>
  <Application>Microsoft Office PowerPoint</Application>
  <PresentationFormat>Breedbeeld</PresentationFormat>
  <Paragraphs>200</Paragraphs>
  <Slides>38</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38</vt:i4>
      </vt:variant>
    </vt:vector>
  </HeadingPairs>
  <TitlesOfParts>
    <vt:vector size="44" baseType="lpstr">
      <vt:lpstr>Arial</vt:lpstr>
      <vt:lpstr>Calibri</vt:lpstr>
      <vt:lpstr>Calibri Light</vt:lpstr>
      <vt:lpstr>Times New Roman</vt:lpstr>
      <vt:lpstr>Verdana</vt:lpstr>
      <vt:lpstr>Kantoorthema</vt:lpstr>
      <vt:lpstr>  Outplacement</vt:lpstr>
      <vt:lpstr>Wat is outplacement?</vt:lpstr>
      <vt:lpstr>Outplacement kan worden aangeboden vanuit:</vt:lpstr>
      <vt:lpstr>Oriënterend gesprek met kandidaat</vt:lpstr>
      <vt:lpstr>Rol personeelsfunctionaris </vt:lpstr>
      <vt:lpstr>Opmaken plan van aanpak/offerte outplacementtraject </vt:lpstr>
      <vt:lpstr>De 4 fases van het outplacementtraject</vt:lpstr>
      <vt:lpstr>Intake</vt:lpstr>
      <vt:lpstr>Beroepenoriëntatie &amp; loopbaanadvies</vt:lpstr>
      <vt:lpstr> Activiteiten/contactmomenten bij BO </vt:lpstr>
      <vt:lpstr>Sturingsmechanismen</vt:lpstr>
      <vt:lpstr>Testen en voorbeelden</vt:lpstr>
      <vt:lpstr>Voorbeeld loopbaanmotieven </vt:lpstr>
      <vt:lpstr>Voorbeeld loopbaanmotieven </vt:lpstr>
      <vt:lpstr>Wat zijn jouw loopbaanmotieven?</vt:lpstr>
      <vt:lpstr>Voorbeeld drijfveren</vt:lpstr>
      <vt:lpstr>Drijfveren definities</vt:lpstr>
      <vt:lpstr>Voorbeeld Beroepspersoonlijkheidstest</vt:lpstr>
      <vt:lpstr>Voorbeeld interessetesten</vt:lpstr>
      <vt:lpstr>Voorbeeld competentietest</vt:lpstr>
      <vt:lpstr>Voorbeeld matchprofiel</vt:lpstr>
      <vt:lpstr>Trechter (baanduiding/zoekprofiel)</vt:lpstr>
      <vt:lpstr>Acceptatie, verwerking &amp; activering</vt:lpstr>
      <vt:lpstr>Speciale dienstverlening i.h.k.v. Acceptatie, verwerking &amp; activering</vt:lpstr>
      <vt:lpstr>Paardencoaching (geen regulier onderdeel)</vt:lpstr>
      <vt:lpstr>Paardencoaching kan verschillende doeleinden dienen:</vt:lpstr>
      <vt:lpstr>Personal Branding op internet</vt:lpstr>
      <vt:lpstr>Sollicitatietraining/begeleiding</vt:lpstr>
      <vt:lpstr>Technologische ontwikkelingen t.a.v. coaching en outplacement</vt:lpstr>
      <vt:lpstr>Filmpje</vt:lpstr>
      <vt:lpstr>Sollicitatiebrief maken met kunstmatige intelligentie</vt:lpstr>
      <vt:lpstr>Filmpje</vt:lpstr>
      <vt:lpstr>Nadelen kunstmatige intelligentie</vt:lpstr>
      <vt:lpstr>Training en ontwikkeling (scholing)</vt:lpstr>
      <vt:lpstr>Jobhunting</vt:lpstr>
      <vt:lpstr>Nazorg bij plaatsing</vt:lpstr>
      <vt:lpstr>      Verschil en overeenkomsten outplacement en spoor 2 traject?</vt:lpstr>
      <vt:lpstr>Outplacement is maatwerk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outplacement</dc:title>
  <dc:creator>Joep Herni</dc:creator>
  <cp:lastModifiedBy>Werkcontact | Info</cp:lastModifiedBy>
  <cp:revision>2</cp:revision>
  <dcterms:created xsi:type="dcterms:W3CDTF">2023-09-25T10:40:50Z</dcterms:created>
  <dcterms:modified xsi:type="dcterms:W3CDTF">2023-09-26T08:13:02Z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0x010100D4528AFB5C856B4D9C1459E4FFAECCC1</vt:lpwstr>
  </property>
</Properties>
</file>